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32"/>
  </p:notesMasterIdLst>
  <p:handoutMasterIdLst>
    <p:handoutMasterId r:id="rId33"/>
  </p:handoutMasterIdLst>
  <p:sldIdLst>
    <p:sldId id="257" r:id="rId2"/>
    <p:sldId id="292" r:id="rId3"/>
    <p:sldId id="258" r:id="rId4"/>
    <p:sldId id="259" r:id="rId5"/>
    <p:sldId id="268" r:id="rId6"/>
    <p:sldId id="297" r:id="rId7"/>
    <p:sldId id="296" r:id="rId8"/>
    <p:sldId id="260" r:id="rId9"/>
    <p:sldId id="270" r:id="rId10"/>
    <p:sldId id="299" r:id="rId11"/>
    <p:sldId id="272" r:id="rId12"/>
    <p:sldId id="293" r:id="rId13"/>
    <p:sldId id="273" r:id="rId14"/>
    <p:sldId id="274" r:id="rId15"/>
    <p:sldId id="294" r:id="rId16"/>
    <p:sldId id="295" r:id="rId17"/>
    <p:sldId id="271" r:id="rId18"/>
    <p:sldId id="261" r:id="rId19"/>
    <p:sldId id="298" r:id="rId20"/>
    <p:sldId id="267" r:id="rId21"/>
    <p:sldId id="275" r:id="rId22"/>
    <p:sldId id="276" r:id="rId23"/>
    <p:sldId id="262" r:id="rId24"/>
    <p:sldId id="278" r:id="rId25"/>
    <p:sldId id="280" r:id="rId26"/>
    <p:sldId id="281" r:id="rId27"/>
    <p:sldId id="263" r:id="rId28"/>
    <p:sldId id="269" r:id="rId29"/>
    <p:sldId id="265" r:id="rId30"/>
    <p:sldId id="288" r:id="rId31"/>
  </p:sldIdLst>
  <p:sldSz cx="9144000" cy="6858000" type="screen4x3"/>
  <p:notesSz cx="6797675" cy="9926638"/>
  <p:defaultTextStyle>
    <a:defPPr>
      <a:defRPr lang="de-DE"/>
    </a:defPPr>
    <a:lvl1pPr algn="l" rtl="0" fontAlgn="base">
      <a:spcBef>
        <a:spcPct val="0"/>
      </a:spcBef>
      <a:spcAft>
        <a:spcPct val="0"/>
      </a:spcAft>
      <a:defRPr sz="2400" kern="1200">
        <a:solidFill>
          <a:schemeClr val="tx1"/>
        </a:solidFill>
        <a:latin typeface="Times New Roman" pitchFamily="18" charset="0"/>
        <a:ea typeface="Geneva"/>
        <a:cs typeface="Geneva"/>
      </a:defRPr>
    </a:lvl1pPr>
    <a:lvl2pPr marL="457200" algn="l" rtl="0" fontAlgn="base">
      <a:spcBef>
        <a:spcPct val="0"/>
      </a:spcBef>
      <a:spcAft>
        <a:spcPct val="0"/>
      </a:spcAft>
      <a:defRPr sz="2400" kern="1200">
        <a:solidFill>
          <a:schemeClr val="tx1"/>
        </a:solidFill>
        <a:latin typeface="Times New Roman" pitchFamily="18" charset="0"/>
        <a:ea typeface="Geneva"/>
        <a:cs typeface="Geneva"/>
      </a:defRPr>
    </a:lvl2pPr>
    <a:lvl3pPr marL="914400" algn="l" rtl="0" fontAlgn="base">
      <a:spcBef>
        <a:spcPct val="0"/>
      </a:spcBef>
      <a:spcAft>
        <a:spcPct val="0"/>
      </a:spcAft>
      <a:defRPr sz="2400" kern="1200">
        <a:solidFill>
          <a:schemeClr val="tx1"/>
        </a:solidFill>
        <a:latin typeface="Times New Roman" pitchFamily="18" charset="0"/>
        <a:ea typeface="Geneva"/>
        <a:cs typeface="Geneva"/>
      </a:defRPr>
    </a:lvl3pPr>
    <a:lvl4pPr marL="1371600" algn="l" rtl="0" fontAlgn="base">
      <a:spcBef>
        <a:spcPct val="0"/>
      </a:spcBef>
      <a:spcAft>
        <a:spcPct val="0"/>
      </a:spcAft>
      <a:defRPr sz="2400" kern="1200">
        <a:solidFill>
          <a:schemeClr val="tx1"/>
        </a:solidFill>
        <a:latin typeface="Times New Roman" pitchFamily="18" charset="0"/>
        <a:ea typeface="Geneva"/>
        <a:cs typeface="Geneva"/>
      </a:defRPr>
    </a:lvl4pPr>
    <a:lvl5pPr marL="1828800" algn="l" rtl="0" fontAlgn="base">
      <a:spcBef>
        <a:spcPct val="0"/>
      </a:spcBef>
      <a:spcAft>
        <a:spcPct val="0"/>
      </a:spcAft>
      <a:defRPr sz="2400" kern="1200">
        <a:solidFill>
          <a:schemeClr val="tx1"/>
        </a:solidFill>
        <a:latin typeface="Times New Roman" pitchFamily="18" charset="0"/>
        <a:ea typeface="Geneva"/>
        <a:cs typeface="Geneva"/>
      </a:defRPr>
    </a:lvl5pPr>
    <a:lvl6pPr marL="2286000" algn="l" defTabSz="914400" rtl="0" eaLnBrk="1" latinLnBrk="0" hangingPunct="1">
      <a:defRPr sz="2400" kern="1200">
        <a:solidFill>
          <a:schemeClr val="tx1"/>
        </a:solidFill>
        <a:latin typeface="Times New Roman" pitchFamily="18" charset="0"/>
        <a:ea typeface="Geneva"/>
        <a:cs typeface="Geneva"/>
      </a:defRPr>
    </a:lvl6pPr>
    <a:lvl7pPr marL="2743200" algn="l" defTabSz="914400" rtl="0" eaLnBrk="1" latinLnBrk="0" hangingPunct="1">
      <a:defRPr sz="2400" kern="1200">
        <a:solidFill>
          <a:schemeClr val="tx1"/>
        </a:solidFill>
        <a:latin typeface="Times New Roman" pitchFamily="18" charset="0"/>
        <a:ea typeface="Geneva"/>
        <a:cs typeface="Geneva"/>
      </a:defRPr>
    </a:lvl7pPr>
    <a:lvl8pPr marL="3200400" algn="l" defTabSz="914400" rtl="0" eaLnBrk="1" latinLnBrk="0" hangingPunct="1">
      <a:defRPr sz="2400" kern="1200">
        <a:solidFill>
          <a:schemeClr val="tx1"/>
        </a:solidFill>
        <a:latin typeface="Times New Roman" pitchFamily="18" charset="0"/>
        <a:ea typeface="Geneva"/>
        <a:cs typeface="Geneva"/>
      </a:defRPr>
    </a:lvl8pPr>
    <a:lvl9pPr marL="3657600" algn="l" defTabSz="914400" rtl="0" eaLnBrk="1" latinLnBrk="0" hangingPunct="1">
      <a:defRPr sz="2400" kern="1200">
        <a:solidFill>
          <a:schemeClr val="tx1"/>
        </a:solidFill>
        <a:latin typeface="Times New Roman" pitchFamily="18" charset="0"/>
        <a:ea typeface="Geneva"/>
        <a:cs typeface="Geneva"/>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B3810"/>
    <a:srgbClr val="EA9724"/>
    <a:srgbClr val="82BF21"/>
    <a:srgbClr val="4079BE"/>
    <a:srgbClr val="C3092C"/>
    <a:srgbClr val="FFFFFF"/>
    <a:srgbClr val="6D162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81" autoAdjust="0"/>
  </p:normalViewPr>
  <p:slideViewPr>
    <p:cSldViewPr>
      <p:cViewPr varScale="1">
        <p:scale>
          <a:sx n="106" d="100"/>
          <a:sy n="106" d="100"/>
        </p:scale>
        <p:origin x="-168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6" d="100"/>
          <a:sy n="46" d="100"/>
        </p:scale>
        <p:origin x="-1770" y="-108"/>
      </p:cViewPr>
      <p:guideLst>
        <p:guide orient="horz" pos="3126"/>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wrap="square" lIns="91440" tIns="45720" rIns="91440" bIns="45720" numCol="1" anchor="t" anchorCtr="0" compatLnSpc="1">
            <a:prstTxWarp prst="textNoShape">
              <a:avLst/>
            </a:prstTxWarp>
          </a:bodyPr>
          <a:lstStyle>
            <a:lvl1pPr>
              <a:defRPr sz="1200">
                <a:latin typeface="Times New Roman" pitchFamily="84" charset="0"/>
                <a:ea typeface="+mn-ea"/>
                <a:cs typeface="+mn-cs"/>
              </a:defRPr>
            </a:lvl1pPr>
          </a:lstStyle>
          <a:p>
            <a:pPr>
              <a:defRPr/>
            </a:pPr>
            <a:endParaRPr lang="fr-FR"/>
          </a:p>
        </p:txBody>
      </p:sp>
      <p:sp>
        <p:nvSpPr>
          <p:cNvPr id="3" name="Espace réservé de la date 2"/>
          <p:cNvSpPr>
            <a:spLocks noGrp="1"/>
          </p:cNvSpPr>
          <p:nvPr>
            <p:ph type="dt" sz="quarter" idx="1"/>
          </p:nvPr>
        </p:nvSpPr>
        <p:spPr>
          <a:xfrm>
            <a:off x="3849688" y="0"/>
            <a:ext cx="2946400" cy="496888"/>
          </a:xfrm>
          <a:prstGeom prst="rect">
            <a:avLst/>
          </a:prstGeom>
        </p:spPr>
        <p:txBody>
          <a:bodyPr vert="horz" wrap="square" lIns="91440" tIns="45720" rIns="91440" bIns="45720" numCol="1" anchor="t" anchorCtr="0" compatLnSpc="1">
            <a:prstTxWarp prst="textNoShape">
              <a:avLst/>
            </a:prstTxWarp>
          </a:bodyPr>
          <a:lstStyle>
            <a:lvl1pPr algn="r">
              <a:defRPr sz="1200">
                <a:latin typeface="Times New Roman" pitchFamily="84" charset="0"/>
                <a:ea typeface="Geneva" charset="-128"/>
                <a:cs typeface="+mn-cs"/>
              </a:defRPr>
            </a:lvl1pPr>
          </a:lstStyle>
          <a:p>
            <a:pPr>
              <a:defRPr/>
            </a:pPr>
            <a:endParaRPr lang="fr-FR"/>
          </a:p>
        </p:txBody>
      </p:sp>
      <p:sp>
        <p:nvSpPr>
          <p:cNvPr id="4" name="Espace réservé du pied de page 3"/>
          <p:cNvSpPr>
            <a:spLocks noGrp="1"/>
          </p:cNvSpPr>
          <p:nvPr>
            <p:ph type="ftr" sz="quarter" idx="2"/>
          </p:nvPr>
        </p:nvSpPr>
        <p:spPr>
          <a:xfrm>
            <a:off x="0" y="9428163"/>
            <a:ext cx="2946400" cy="496887"/>
          </a:xfrm>
          <a:prstGeom prst="rect">
            <a:avLst/>
          </a:prstGeom>
        </p:spPr>
        <p:txBody>
          <a:bodyPr vert="horz" wrap="square" lIns="91440" tIns="45720" rIns="91440" bIns="45720" numCol="1" anchor="b" anchorCtr="0" compatLnSpc="1">
            <a:prstTxWarp prst="textNoShape">
              <a:avLst/>
            </a:prstTxWarp>
          </a:bodyPr>
          <a:lstStyle>
            <a:lvl1pPr>
              <a:defRPr sz="1200">
                <a:latin typeface="Times New Roman" pitchFamily="84" charset="0"/>
                <a:ea typeface="+mn-ea"/>
                <a:cs typeface="+mn-cs"/>
              </a:defRPr>
            </a:lvl1pPr>
          </a:lstStyle>
          <a:p>
            <a:pPr>
              <a:defRPr/>
            </a:pPr>
            <a:endParaRPr lang="fr-FR"/>
          </a:p>
        </p:txBody>
      </p:sp>
      <p:sp>
        <p:nvSpPr>
          <p:cNvPr id="5" name="Espace réservé du numéro de diapositive 4"/>
          <p:cNvSpPr>
            <a:spLocks noGrp="1"/>
          </p:cNvSpPr>
          <p:nvPr>
            <p:ph type="sldNum" sz="quarter" idx="3"/>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a:defRPr sz="1200">
                <a:latin typeface="Times New Roman" pitchFamily="84" charset="0"/>
                <a:ea typeface="Geneva" charset="-128"/>
                <a:cs typeface="+mn-cs"/>
              </a:defRPr>
            </a:lvl1pPr>
          </a:lstStyle>
          <a:p>
            <a:pPr>
              <a:defRPr/>
            </a:pPr>
            <a:fld id="{B8238151-D0CC-4453-9C2A-79FA1511BF28}" type="slidenum">
              <a:rPr lang="fr-FR"/>
              <a:pPr>
                <a:defRPr/>
              </a:pPr>
              <a:t>‹N°›</a:t>
            </a:fld>
            <a:endParaRPr lang="fr-FR" dirty="0"/>
          </a:p>
        </p:txBody>
      </p:sp>
    </p:spTree>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lvl1pPr>
              <a:defRPr sz="1200">
                <a:latin typeface="Times New Roman" pitchFamily="84" charset="0"/>
                <a:ea typeface="+mn-ea"/>
                <a:cs typeface="+mn-cs"/>
              </a:defRPr>
            </a:lvl1pPr>
          </a:lstStyle>
          <a:p>
            <a:pPr>
              <a:defRPr/>
            </a:pPr>
            <a:endParaRPr lang="fr-FR"/>
          </a:p>
        </p:txBody>
      </p:sp>
      <p:sp>
        <p:nvSpPr>
          <p:cNvPr id="30723" name="Rectangle 3"/>
          <p:cNvSpPr>
            <a:spLocks noGrp="1" noChangeArrowheads="1"/>
          </p:cNvSpPr>
          <p:nvPr>
            <p:ph type="dt" idx="1"/>
          </p:nvPr>
        </p:nvSpPr>
        <p:spPr bwMode="auto">
          <a:xfrm>
            <a:off x="3851275" y="0"/>
            <a:ext cx="2946400" cy="496888"/>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lvl1pPr algn="r">
              <a:defRPr sz="1200">
                <a:latin typeface="Times New Roman" pitchFamily="84" charset="0"/>
                <a:ea typeface="+mn-ea"/>
                <a:cs typeface="+mn-cs"/>
              </a:defRPr>
            </a:lvl1pPr>
          </a:lstStyle>
          <a:p>
            <a:pPr>
              <a:defRPr/>
            </a:pPr>
            <a:endParaRPr lang="fr-FR"/>
          </a:p>
        </p:txBody>
      </p:sp>
      <p:sp>
        <p:nvSpPr>
          <p:cNvPr id="36868" name="Rectangle 4"/>
          <p:cNvSpPr>
            <a:spLocks noGrp="1" noRot="1" noChangeAspect="1" noChangeArrowheads="1" noTextEdit="1"/>
          </p:cNvSpPr>
          <p:nvPr>
            <p:ph type="sldImg" idx="2"/>
          </p:nvPr>
        </p:nvSpPr>
        <p:spPr bwMode="auto">
          <a:xfrm>
            <a:off x="877888" y="858838"/>
            <a:ext cx="4962525" cy="3722687"/>
          </a:xfrm>
          <a:prstGeom prst="rect">
            <a:avLst/>
          </a:prstGeom>
          <a:noFill/>
          <a:ln w="9525">
            <a:solidFill>
              <a:srgbClr val="000000"/>
            </a:solidFill>
            <a:miter lim="800000"/>
            <a:headEnd/>
            <a:tailEnd/>
          </a:ln>
        </p:spPr>
      </p:sp>
      <p:sp>
        <p:nvSpPr>
          <p:cNvPr id="30725" name="Rectangle 5"/>
          <p:cNvSpPr>
            <a:spLocks noGrp="1" noChangeArrowheads="1"/>
          </p:cNvSpPr>
          <p:nvPr>
            <p:ph type="body" sz="quarter" idx="3"/>
          </p:nvPr>
        </p:nvSpPr>
        <p:spPr bwMode="auto">
          <a:xfrm>
            <a:off x="906463" y="4714875"/>
            <a:ext cx="4984750" cy="4467225"/>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307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defRPr sz="1200">
                <a:latin typeface="Times New Roman" pitchFamily="84" charset="0"/>
                <a:ea typeface="+mn-ea"/>
                <a:cs typeface="+mn-cs"/>
              </a:defRPr>
            </a:lvl1pPr>
          </a:lstStyle>
          <a:p>
            <a:pPr>
              <a:defRPr/>
            </a:pPr>
            <a:endParaRPr lang="fr-FR"/>
          </a:p>
        </p:txBody>
      </p:sp>
      <p:sp>
        <p:nvSpPr>
          <p:cNvPr id="30727" name="Rectangle 7"/>
          <p:cNvSpPr>
            <a:spLocks noGrp="1" noChangeArrowheads="1"/>
          </p:cNvSpPr>
          <p:nvPr>
            <p:ph type="sldNum" sz="quarter" idx="5"/>
          </p:nvPr>
        </p:nvSpPr>
        <p:spPr bwMode="auto">
          <a:xfrm>
            <a:off x="3851275" y="9429750"/>
            <a:ext cx="2946400" cy="496888"/>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lgn="r">
              <a:defRPr sz="1200">
                <a:latin typeface="Times New Roman" pitchFamily="84" charset="0"/>
                <a:ea typeface="Geneva" charset="-128"/>
                <a:cs typeface="+mn-cs"/>
              </a:defRPr>
            </a:lvl1pPr>
          </a:lstStyle>
          <a:p>
            <a:pPr>
              <a:defRPr/>
            </a:pPr>
            <a:fld id="{17640377-60F5-4178-814B-7B808219C288}" type="slidenum">
              <a:rPr lang="fr-FR"/>
              <a:pPr>
                <a:defRPr/>
              </a:pPr>
              <a:t>‹N°›</a:t>
            </a:fld>
            <a:endParaRPr lang="fr-FR" dirty="0"/>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Times New Roman" pitchFamily="84" charset="0"/>
        <a:ea typeface="Geneva" pitchFamily="96" charset="-128"/>
        <a:cs typeface="Geneva" pitchFamily="96" charset="-128"/>
      </a:defRPr>
    </a:lvl1pPr>
    <a:lvl2pPr marL="457200" algn="l" rtl="0" eaLnBrk="0" fontAlgn="base" hangingPunct="0">
      <a:spcBef>
        <a:spcPct val="30000"/>
      </a:spcBef>
      <a:spcAft>
        <a:spcPct val="0"/>
      </a:spcAft>
      <a:defRPr kumimoji="1" sz="1200" kern="1200">
        <a:solidFill>
          <a:schemeClr val="tx1"/>
        </a:solidFill>
        <a:latin typeface="Times New Roman" pitchFamily="84" charset="0"/>
        <a:ea typeface="Geneva" pitchFamily="112" charset="-128"/>
        <a:cs typeface="Geneva"/>
      </a:defRPr>
    </a:lvl2pPr>
    <a:lvl3pPr marL="914400" algn="l" rtl="0" eaLnBrk="0" fontAlgn="base" hangingPunct="0">
      <a:spcBef>
        <a:spcPct val="30000"/>
      </a:spcBef>
      <a:spcAft>
        <a:spcPct val="0"/>
      </a:spcAft>
      <a:defRPr kumimoji="1" sz="1200" kern="1200">
        <a:solidFill>
          <a:schemeClr val="tx1"/>
        </a:solidFill>
        <a:latin typeface="Times New Roman" pitchFamily="84" charset="0"/>
        <a:ea typeface="Geneva" pitchFamily="112" charset="-128"/>
        <a:cs typeface="Geneva"/>
      </a:defRPr>
    </a:lvl3pPr>
    <a:lvl4pPr marL="1371600" algn="l" rtl="0" eaLnBrk="0" fontAlgn="base" hangingPunct="0">
      <a:spcBef>
        <a:spcPct val="30000"/>
      </a:spcBef>
      <a:spcAft>
        <a:spcPct val="0"/>
      </a:spcAft>
      <a:defRPr kumimoji="1" sz="1200" kern="1200">
        <a:solidFill>
          <a:schemeClr val="tx1"/>
        </a:solidFill>
        <a:latin typeface="Times New Roman" pitchFamily="84" charset="0"/>
        <a:ea typeface="Geneva" pitchFamily="112" charset="-128"/>
        <a:cs typeface="Geneva"/>
      </a:defRPr>
    </a:lvl4pPr>
    <a:lvl5pPr marL="1828800" algn="l" rtl="0" eaLnBrk="0" fontAlgn="base" hangingPunct="0">
      <a:spcBef>
        <a:spcPct val="30000"/>
      </a:spcBef>
      <a:spcAft>
        <a:spcPct val="0"/>
      </a:spcAft>
      <a:defRPr kumimoji="1" sz="1200" kern="1200">
        <a:solidFill>
          <a:schemeClr val="tx1"/>
        </a:solidFill>
        <a:latin typeface="Times New Roman" pitchFamily="84" charset="0"/>
        <a:ea typeface="Geneva" pitchFamily="112" charset="-128"/>
        <a:cs typeface="Geneva"/>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0431EB76-68BF-47B1-868A-7DB1D7A7B6A9}" type="slidenum">
              <a:rPr lang="fr-FR" smtClean="0">
                <a:latin typeface="Times New Roman" pitchFamily="18" charset="0"/>
                <a:ea typeface="Geneva"/>
                <a:cs typeface="Geneva"/>
              </a:rPr>
              <a:pPr/>
              <a:t>1</a:t>
            </a:fld>
            <a:endParaRPr lang="fr-FR" smtClean="0">
              <a:latin typeface="Times New Roman" pitchFamily="18" charset="0"/>
              <a:ea typeface="Geneva"/>
              <a:cs typeface="Geneva"/>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fr-FR" smtClean="0">
              <a:latin typeface="Times New Roman" pitchFamily="18" charset="0"/>
              <a:ea typeface="Geneva"/>
              <a:cs typeface="Geneva"/>
            </a:endParaRPr>
          </a:p>
        </p:txBody>
      </p:sp>
      <p:sp>
        <p:nvSpPr>
          <p:cNvPr id="5" name="Espace réservé de la date 4"/>
          <p:cNvSpPr>
            <a:spLocks noGrp="1"/>
          </p:cNvSpPr>
          <p:nvPr>
            <p:ph type="dt" sz="quarter" idx="1"/>
          </p:nvPr>
        </p:nvSpPr>
        <p:spPr/>
        <p:txBody>
          <a:bodyPr/>
          <a:lstStyle/>
          <a:p>
            <a:pPr>
              <a:defRPr/>
            </a:pPr>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EAAE5C5D-25EB-44FF-9862-399B74AAFCF8}" type="slidenum">
              <a:rPr lang="fr-FR" smtClean="0">
                <a:latin typeface="Times New Roman" pitchFamily="18" charset="0"/>
                <a:ea typeface="Geneva"/>
                <a:cs typeface="Geneva"/>
              </a:rPr>
              <a:pPr/>
              <a:t>30</a:t>
            </a:fld>
            <a:endParaRPr lang="fr-FR" smtClean="0">
              <a:latin typeface="Times New Roman" pitchFamily="18" charset="0"/>
              <a:ea typeface="Geneva"/>
              <a:cs typeface="Geneva"/>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fr-FR" smtClean="0">
              <a:latin typeface="Times New Roman" pitchFamily="18" charset="0"/>
              <a:ea typeface="Geneva"/>
              <a:cs typeface="Geneva"/>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pic>
        <p:nvPicPr>
          <p:cNvPr id="2" name="Image 9" descr="bandelette_coul.gif"/>
          <p:cNvPicPr>
            <a:picLocks noChangeAspect="1"/>
          </p:cNvPicPr>
          <p:nvPr userDrawn="1"/>
        </p:nvPicPr>
        <p:blipFill>
          <a:blip r:embed="rId2"/>
          <a:srcRect/>
          <a:stretch>
            <a:fillRect/>
          </a:stretch>
        </p:blipFill>
        <p:spPr bwMode="auto">
          <a:xfrm>
            <a:off x="0" y="0"/>
            <a:ext cx="9144000" cy="144463"/>
          </a:xfrm>
          <a:prstGeom prst="rect">
            <a:avLst/>
          </a:prstGeom>
          <a:noFill/>
          <a:ln w="9525">
            <a:noFill/>
            <a:miter lim="800000"/>
            <a:headEnd/>
            <a:tailEnd/>
          </a:ln>
        </p:spPr>
      </p:pic>
      <p:sp>
        <p:nvSpPr>
          <p:cNvPr id="3" name="Rectangle 27"/>
          <p:cNvSpPr txBox="1">
            <a:spLocks noChangeArrowheads="1"/>
          </p:cNvSpPr>
          <p:nvPr userDrawn="1"/>
        </p:nvSpPr>
        <p:spPr bwMode="auto">
          <a:xfrm>
            <a:off x="1403350" y="6477000"/>
            <a:ext cx="1800225" cy="179388"/>
          </a:xfrm>
          <a:prstGeom prst="rect">
            <a:avLst/>
          </a:prstGeom>
          <a:noFill/>
          <a:ln w="9525">
            <a:noFill/>
            <a:miter lim="800000"/>
            <a:headEnd/>
            <a:tailEnd/>
          </a:ln>
        </p:spPr>
        <p:txBody>
          <a:bodyPr lIns="0" rIns="0" anchor="ctr"/>
          <a:lstStyle/>
          <a:p>
            <a:pPr>
              <a:spcBef>
                <a:spcPct val="50000"/>
              </a:spcBef>
              <a:defRPr/>
            </a:pPr>
            <a:fld id="{85BC7780-1908-4863-9708-534D1032B0F8}" type="slidenum">
              <a:rPr lang="fr-FR" sz="1100">
                <a:solidFill>
                  <a:schemeClr val="bg1"/>
                </a:solidFill>
                <a:latin typeface="Arial" charset="0"/>
                <a:ea typeface="Geneva" charset="-128"/>
                <a:cs typeface="+mn-cs"/>
              </a:rPr>
              <a:pPr>
                <a:spcBef>
                  <a:spcPct val="50000"/>
                </a:spcBef>
                <a:defRPr/>
              </a:pPr>
              <a:t>‹N°›</a:t>
            </a:fld>
            <a:r>
              <a:rPr lang="fr-FR" sz="1100" dirty="0">
                <a:latin typeface="Arial" charset="0"/>
                <a:ea typeface="Geneva" charset="-128"/>
                <a:cs typeface="+mn-cs"/>
              </a:rPr>
              <a:t> </a:t>
            </a:r>
          </a:p>
        </p:txBody>
      </p:sp>
      <p:sp>
        <p:nvSpPr>
          <p:cNvPr id="4" name="Espace réservé de la date 6"/>
          <p:cNvSpPr>
            <a:spLocks noGrp="1"/>
          </p:cNvSpPr>
          <p:nvPr>
            <p:ph type="dt" sz="half" idx="10"/>
          </p:nvPr>
        </p:nvSpPr>
        <p:spPr/>
        <p:txBody>
          <a:bodyPr/>
          <a:lstStyle>
            <a:lvl1pPr>
              <a:defRPr smtClean="0"/>
            </a:lvl1pPr>
          </a:lstStyle>
          <a:p>
            <a:pPr>
              <a:defRPr/>
            </a:pPr>
            <a:fld id="{10DA2927-A15E-4C6E-93CA-C16924214062}" type="slidenum">
              <a:rPr lang="fr-FR"/>
              <a:pPr>
                <a:defRPr/>
              </a:pPr>
              <a:t>‹N°›</a:t>
            </a:fld>
            <a:r>
              <a:rPr lang="fr-FR"/>
              <a:t> </a:t>
            </a:r>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27"/>
          <p:cNvSpPr>
            <a:spLocks noGrp="1" noChangeArrowheads="1"/>
          </p:cNvSpPr>
          <p:nvPr>
            <p:ph type="dt" sz="half" idx="10"/>
          </p:nvPr>
        </p:nvSpPr>
        <p:spPr>
          <a:ln/>
        </p:spPr>
        <p:txBody>
          <a:bodyPr/>
          <a:lstStyle>
            <a:lvl1pPr>
              <a:defRPr/>
            </a:lvl1pPr>
          </a:lstStyle>
          <a:p>
            <a:pPr>
              <a:defRPr/>
            </a:pPr>
            <a:fld id="{EA700CDD-9FDB-4286-8CFF-419F444FC45D}" type="slidenum">
              <a:rPr lang="fr-FR"/>
              <a:pPr>
                <a:defRPr/>
              </a:pPr>
              <a:t>‹N°›</a:t>
            </a:fld>
            <a:r>
              <a:rPr lang="fr-FR" dirty="0"/>
              <a:t> </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27"/>
          <p:cNvSpPr>
            <a:spLocks noGrp="1" noChangeArrowheads="1"/>
          </p:cNvSpPr>
          <p:nvPr>
            <p:ph type="dt" sz="half" idx="10"/>
          </p:nvPr>
        </p:nvSpPr>
        <p:spPr>
          <a:ln/>
        </p:spPr>
        <p:txBody>
          <a:bodyPr/>
          <a:lstStyle>
            <a:lvl1pPr>
              <a:defRPr/>
            </a:lvl1pPr>
          </a:lstStyle>
          <a:p>
            <a:pPr>
              <a:defRPr/>
            </a:pPr>
            <a:fld id="{879AB23B-B37A-4A28-8A16-981969C1E59C}" type="slidenum">
              <a:rPr lang="fr-FR"/>
              <a:pPr>
                <a:defRPr/>
              </a:pPr>
              <a:t>‹N°›</a:t>
            </a:fld>
            <a:r>
              <a:rPr lang="fr-FR" dirty="0"/>
              <a:t> </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cap="all"/>
            </a:lvl1pPr>
          </a:lstStyle>
          <a:p>
            <a:r>
              <a:rPr lang="fr-FR" dirty="0" smtClean="0"/>
              <a:t>Cliquez et modifiez le titre</a:t>
            </a:r>
            <a:endParaRPr lang="fr-FR" dirty="0"/>
          </a:p>
        </p:txBody>
      </p:sp>
      <p:sp>
        <p:nvSpPr>
          <p:cNvPr id="3" name="Espace réservé du contenu 2"/>
          <p:cNvSpPr>
            <a:spLocks noGrp="1"/>
          </p:cNvSpPr>
          <p:nvPr>
            <p:ph sz="half" idx="1"/>
          </p:nvPr>
        </p:nvSpPr>
        <p:spPr>
          <a:xfrm>
            <a:off x="1219200" y="1905000"/>
            <a:ext cx="3632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003800" y="1905000"/>
            <a:ext cx="3632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27"/>
          <p:cNvSpPr>
            <a:spLocks noGrp="1" noChangeArrowheads="1"/>
          </p:cNvSpPr>
          <p:nvPr>
            <p:ph type="dt" sz="half" idx="10"/>
          </p:nvPr>
        </p:nvSpPr>
        <p:spPr/>
        <p:txBody>
          <a:bodyPr/>
          <a:lstStyle>
            <a:lvl1pPr>
              <a:defRPr>
                <a:solidFill>
                  <a:srgbClr val="FFFFFF"/>
                </a:solidFill>
              </a:defRPr>
            </a:lvl1pPr>
          </a:lstStyle>
          <a:p>
            <a:pPr>
              <a:defRPr/>
            </a:pPr>
            <a:fld id="{E6CACB89-07B8-4C1D-AB49-ECC8D9882BD7}" type="slidenum">
              <a:rPr lang="fr-FR"/>
              <a:pPr>
                <a:defRPr/>
              </a:pPr>
              <a:t>‹N°›</a:t>
            </a:fld>
            <a:r>
              <a:rPr lang="fr-FR" dirty="0"/>
              <a:t> </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cap="all"/>
            </a:lvl1pPr>
          </a:lstStyle>
          <a:p>
            <a:r>
              <a:rPr lang="fr-FR" dirty="0" smtClean="0"/>
              <a:t>Cliquez et modifiez le titre</a:t>
            </a:r>
            <a:endParaRPr lang="fr-FR" dirty="0"/>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27"/>
          <p:cNvSpPr>
            <a:spLocks noGrp="1" noChangeArrowheads="1"/>
          </p:cNvSpPr>
          <p:nvPr>
            <p:ph type="dt" sz="half" idx="10"/>
          </p:nvPr>
        </p:nvSpPr>
        <p:spPr/>
        <p:txBody>
          <a:bodyPr/>
          <a:lstStyle>
            <a:lvl1pPr>
              <a:defRPr>
                <a:solidFill>
                  <a:srgbClr val="FFFFFF"/>
                </a:solidFill>
              </a:defRPr>
            </a:lvl1pPr>
          </a:lstStyle>
          <a:p>
            <a:pPr>
              <a:defRPr/>
            </a:pPr>
            <a:fld id="{E971E4FE-5858-4410-BD8C-E0411EB65C1E}" type="slidenum">
              <a:rPr lang="fr-FR"/>
              <a:pPr>
                <a:defRPr/>
              </a:pPr>
              <a:t>‹N°›</a:t>
            </a:fld>
            <a:r>
              <a:rPr lang="fr-FR" dirty="0"/>
              <a:t> </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cap="all"/>
            </a:lvl1pPr>
          </a:lstStyle>
          <a:p>
            <a:r>
              <a:rPr lang="fr-FR" dirty="0" smtClean="0"/>
              <a:t>Cliquez et modifiez le titre</a:t>
            </a:r>
            <a:endParaRPr lang="fr-FR" dirty="0"/>
          </a:p>
        </p:txBody>
      </p:sp>
      <p:sp>
        <p:nvSpPr>
          <p:cNvPr id="3" name="Rectangle 27"/>
          <p:cNvSpPr>
            <a:spLocks noGrp="1" noChangeArrowheads="1"/>
          </p:cNvSpPr>
          <p:nvPr>
            <p:ph type="dt" sz="half" idx="10"/>
          </p:nvPr>
        </p:nvSpPr>
        <p:spPr/>
        <p:txBody>
          <a:bodyPr/>
          <a:lstStyle>
            <a:lvl1pPr>
              <a:defRPr>
                <a:solidFill>
                  <a:srgbClr val="FFFFFF"/>
                </a:solidFill>
              </a:defRPr>
            </a:lvl1pPr>
          </a:lstStyle>
          <a:p>
            <a:pPr>
              <a:defRPr/>
            </a:pPr>
            <a:fld id="{75080E71-5091-4D89-92CF-F59821567495}" type="slidenum">
              <a:rPr lang="fr-FR"/>
              <a:pPr>
                <a:defRPr/>
              </a:pPr>
              <a:t>‹N°›</a:t>
            </a:fld>
            <a:r>
              <a:rPr lang="fr-FR" dirty="0"/>
              <a:t> </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27"/>
          <p:cNvSpPr>
            <a:spLocks noGrp="1" noChangeArrowheads="1"/>
          </p:cNvSpPr>
          <p:nvPr>
            <p:ph type="dt" sz="half" idx="10"/>
          </p:nvPr>
        </p:nvSpPr>
        <p:spPr/>
        <p:txBody>
          <a:bodyPr/>
          <a:lstStyle>
            <a:lvl1pPr>
              <a:defRPr>
                <a:solidFill>
                  <a:srgbClr val="FFFFFF"/>
                </a:solidFill>
              </a:defRPr>
            </a:lvl1pPr>
          </a:lstStyle>
          <a:p>
            <a:pPr>
              <a:defRPr/>
            </a:pPr>
            <a:fld id="{014FB6EE-71E1-4C27-9413-C31CBF6060DD}" type="slidenum">
              <a:rPr lang="fr-FR"/>
              <a:pPr>
                <a:defRPr/>
              </a:pPr>
              <a:t>‹N°›</a:t>
            </a:fld>
            <a:r>
              <a:rPr lang="fr-FR" dirty="0"/>
              <a:t> </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solidFill>
                  <a:srgbClr val="FFFFFF"/>
                </a:solidFill>
              </a:defRPr>
            </a:lvl1pPr>
          </a:lstStyle>
          <a:p>
            <a:r>
              <a:rPr lang="fr-FR" dirty="0" smtClean="0"/>
              <a:t>Cliquez et modifiez le titre</a:t>
            </a:r>
            <a:endParaRPr lang="fr-FR" dirty="0"/>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27"/>
          <p:cNvSpPr>
            <a:spLocks noGrp="1" noChangeArrowheads="1"/>
          </p:cNvSpPr>
          <p:nvPr>
            <p:ph type="dt" sz="half" idx="10"/>
          </p:nvPr>
        </p:nvSpPr>
        <p:spPr/>
        <p:txBody>
          <a:bodyPr/>
          <a:lstStyle>
            <a:lvl1pPr>
              <a:defRPr>
                <a:solidFill>
                  <a:schemeClr val="tx1"/>
                </a:solidFill>
              </a:defRPr>
            </a:lvl1pPr>
          </a:lstStyle>
          <a:p>
            <a:pPr>
              <a:defRPr/>
            </a:pPr>
            <a:fld id="{BEED669A-ACE9-4336-BD3F-CD2DD0BFB376}" type="slidenum">
              <a:rPr lang="fr-FR"/>
              <a:pPr>
                <a:defRPr/>
              </a:pPr>
              <a:t>‹N°›</a:t>
            </a:fld>
            <a:r>
              <a:rPr lang="fr-FR" dirty="0"/>
              <a:t> </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cap="all"/>
            </a:lvl1pPr>
          </a:lstStyle>
          <a:p>
            <a:r>
              <a:rPr lang="fr-FR" dirty="0" smtClean="0"/>
              <a:t>Cliquez et modifiez le titre</a:t>
            </a:r>
            <a:endParaRPr lang="fr-FR" dirty="0"/>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dirty="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27"/>
          <p:cNvSpPr>
            <a:spLocks noGrp="1" noChangeArrowheads="1"/>
          </p:cNvSpPr>
          <p:nvPr>
            <p:ph type="dt" sz="half" idx="10"/>
          </p:nvPr>
        </p:nvSpPr>
        <p:spPr/>
        <p:txBody>
          <a:bodyPr/>
          <a:lstStyle>
            <a:lvl1pPr>
              <a:defRPr>
                <a:solidFill>
                  <a:srgbClr val="FFFFFF"/>
                </a:solidFill>
              </a:defRPr>
            </a:lvl1pPr>
          </a:lstStyle>
          <a:p>
            <a:pPr>
              <a:defRPr/>
            </a:pPr>
            <a:fld id="{6CAC17E4-DE3D-4F50-8424-D2861057A506}" type="slidenum">
              <a:rPr lang="fr-FR"/>
              <a:pPr>
                <a:defRPr/>
              </a:pPr>
              <a:t>‹N°›</a:t>
            </a:fld>
            <a:r>
              <a:rPr lang="fr-FR" dirty="0"/>
              <a:t> </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25"/>
          <p:cNvSpPr>
            <a:spLocks noGrp="1" noChangeArrowheads="1"/>
          </p:cNvSpPr>
          <p:nvPr>
            <p:ph type="title"/>
          </p:nvPr>
        </p:nvSpPr>
        <p:spPr bwMode="auto">
          <a:xfrm>
            <a:off x="720725" y="539750"/>
            <a:ext cx="7920038" cy="9001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dirty="0"/>
              <a:t>Cliquez et modifiez le titre</a:t>
            </a:r>
          </a:p>
        </p:txBody>
      </p:sp>
      <p:sp>
        <p:nvSpPr>
          <p:cNvPr id="2" name="Rectangle 26"/>
          <p:cNvSpPr>
            <a:spLocks noGrp="1" noChangeArrowheads="1"/>
          </p:cNvSpPr>
          <p:nvPr>
            <p:ph type="body" idx="1"/>
          </p:nvPr>
        </p:nvSpPr>
        <p:spPr bwMode="auto">
          <a:xfrm>
            <a:off x="755650" y="1484313"/>
            <a:ext cx="7920038" cy="4140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3099" name="Rectangle 27"/>
          <p:cNvSpPr>
            <a:spLocks noGrp="1" noChangeArrowheads="1"/>
          </p:cNvSpPr>
          <p:nvPr>
            <p:ph type="dt" sz="half" idx="2"/>
          </p:nvPr>
        </p:nvSpPr>
        <p:spPr bwMode="auto">
          <a:xfrm>
            <a:off x="1403350" y="6477000"/>
            <a:ext cx="1800225" cy="179388"/>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lvl1pPr>
              <a:spcBef>
                <a:spcPct val="50000"/>
              </a:spcBef>
              <a:defRPr sz="1100">
                <a:solidFill>
                  <a:schemeClr val="bg1"/>
                </a:solidFill>
                <a:latin typeface="Arial" charset="0"/>
                <a:ea typeface="Geneva" charset="-128"/>
                <a:cs typeface="+mn-cs"/>
              </a:defRPr>
            </a:lvl1pPr>
          </a:lstStyle>
          <a:p>
            <a:pPr>
              <a:defRPr/>
            </a:pPr>
            <a:fld id="{FAFCAC63-CB37-43B0-A907-5522554ABEE0}" type="slidenum">
              <a:rPr lang="fr-FR"/>
              <a:pPr>
                <a:defRPr/>
              </a:pPr>
              <a:t>‹N°›</a:t>
            </a:fld>
            <a:r>
              <a:rPr lang="fr-FR" dirty="0"/>
              <a:t> </a:t>
            </a:r>
          </a:p>
        </p:txBody>
      </p:sp>
      <p:pic>
        <p:nvPicPr>
          <p:cNvPr id="1029" name="Image 9" descr="bandelette_coul.gif"/>
          <p:cNvPicPr>
            <a:picLocks noChangeAspect="1"/>
          </p:cNvPicPr>
          <p:nvPr/>
        </p:nvPicPr>
        <p:blipFill>
          <a:blip r:embed="rId11"/>
          <a:srcRect/>
          <a:stretch>
            <a:fillRect/>
          </a:stretch>
        </p:blipFill>
        <p:spPr bwMode="auto">
          <a:xfrm>
            <a:off x="0" y="0"/>
            <a:ext cx="9144000" cy="144463"/>
          </a:xfrm>
          <a:prstGeom prst="rect">
            <a:avLst/>
          </a:prstGeom>
          <a:noFill/>
          <a:ln w="9525">
            <a:noFill/>
            <a:miter lim="800000"/>
            <a:headEnd/>
            <a:tailEnd/>
          </a:ln>
        </p:spPr>
      </p:pic>
      <p:sp>
        <p:nvSpPr>
          <p:cNvPr id="9" name="ZoneTexte 12"/>
          <p:cNvSpPr txBox="1">
            <a:spLocks noChangeArrowheads="1"/>
          </p:cNvSpPr>
          <p:nvPr userDrawn="1"/>
        </p:nvSpPr>
        <p:spPr bwMode="auto">
          <a:xfrm>
            <a:off x="1079500" y="6308725"/>
            <a:ext cx="8064500" cy="277813"/>
          </a:xfrm>
          <a:prstGeom prst="rect">
            <a:avLst/>
          </a:prstGeom>
          <a:noFill/>
          <a:ln>
            <a:noFill/>
          </a:ln>
          <a:extLst>
            <a:ext uri="{909E8E84-426E-40dd-AFC4-6F175D3DCCD1}"/>
            <a:ext uri="{91240B29-F687-4f45-9708-019B960494DF}"/>
          </a:extLst>
        </p:spPr>
        <p:txBody>
          <a:bodyPr anchor="ct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eaLnBrk="1" hangingPunct="1">
              <a:defRPr/>
            </a:pPr>
            <a:r>
              <a:rPr lang="fr-FR" sz="1200" b="1" dirty="0" smtClean="0">
                <a:solidFill>
                  <a:srgbClr val="000000"/>
                </a:solidFill>
                <a:latin typeface="Arial" charset="0"/>
                <a:cs typeface="Arial" charset="0"/>
              </a:rPr>
              <a:t>Service public de Wallonie</a:t>
            </a:r>
            <a:r>
              <a:rPr lang="fr-FR" sz="1200" b="1" dirty="0" smtClean="0">
                <a:solidFill>
                  <a:srgbClr val="002D59"/>
                </a:solidFill>
                <a:latin typeface="Arial" charset="0"/>
                <a:cs typeface="Arial" charset="0"/>
              </a:rPr>
              <a:t> </a:t>
            </a:r>
            <a:r>
              <a:rPr lang="fr-FR" sz="1200" b="1" dirty="0" smtClean="0">
                <a:solidFill>
                  <a:srgbClr val="E41F13"/>
                </a:solidFill>
                <a:latin typeface="Arial"/>
                <a:cs typeface="Arial"/>
              </a:rPr>
              <a:t>intérieur action sociale </a:t>
            </a:r>
            <a:endParaRPr lang="fr-FR" sz="1200" b="1" dirty="0">
              <a:solidFill>
                <a:srgbClr val="E41F13"/>
              </a:solidFill>
              <a:latin typeface="Arial"/>
              <a:cs typeface="Arial"/>
            </a:endParaRPr>
          </a:p>
        </p:txBody>
      </p:sp>
      <p:pic>
        <p:nvPicPr>
          <p:cNvPr id="1031" name="Image 6" descr="spw_int_fr.png"/>
          <p:cNvPicPr>
            <a:picLocks noChangeAspect="1"/>
          </p:cNvPicPr>
          <p:nvPr userDrawn="1"/>
        </p:nvPicPr>
        <p:blipFill>
          <a:blip r:embed="rId12"/>
          <a:srcRect/>
          <a:stretch>
            <a:fillRect/>
          </a:stretch>
        </p:blipFill>
        <p:spPr bwMode="auto">
          <a:xfrm>
            <a:off x="0" y="5957888"/>
            <a:ext cx="1492250" cy="9001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008" r:id="rId1"/>
    <p:sldLayoutId id="2147484006" r:id="rId2"/>
    <p:sldLayoutId id="2147484007" r:id="rId3"/>
    <p:sldLayoutId id="2147484009" r:id="rId4"/>
    <p:sldLayoutId id="2147484010" r:id="rId5"/>
    <p:sldLayoutId id="2147484011" r:id="rId6"/>
    <p:sldLayoutId id="2147484012" r:id="rId7"/>
    <p:sldLayoutId id="2147484013" r:id="rId8"/>
    <p:sldLayoutId id="2147484014" r:id="rId9"/>
  </p:sldLayoutIdLst>
  <p:hf sldNum="0" hdr="0" ftr="0"/>
  <p:txStyles>
    <p:titleStyle>
      <a:lvl1pPr algn="l" rtl="0" eaLnBrk="0" fontAlgn="base" hangingPunct="0">
        <a:spcBef>
          <a:spcPct val="0"/>
        </a:spcBef>
        <a:spcAft>
          <a:spcPct val="0"/>
        </a:spcAft>
        <a:defRPr b="1" cap="all">
          <a:solidFill>
            <a:srgbClr val="DB3810"/>
          </a:solidFill>
          <a:latin typeface="+mj-lt"/>
          <a:ea typeface="Geneva" pitchFamily="96" charset="-128"/>
          <a:cs typeface="Geneva" pitchFamily="96" charset="-128"/>
        </a:defRPr>
      </a:lvl1pPr>
      <a:lvl2pPr algn="l" rtl="0" eaLnBrk="0" fontAlgn="base" hangingPunct="0">
        <a:spcBef>
          <a:spcPct val="0"/>
        </a:spcBef>
        <a:spcAft>
          <a:spcPct val="0"/>
        </a:spcAft>
        <a:defRPr b="1">
          <a:solidFill>
            <a:srgbClr val="DB3810"/>
          </a:solidFill>
          <a:latin typeface="Verdana" pitchFamily="84" charset="0"/>
          <a:ea typeface="Geneva" pitchFamily="96" charset="-128"/>
          <a:cs typeface="Geneva" pitchFamily="96" charset="-128"/>
        </a:defRPr>
      </a:lvl2pPr>
      <a:lvl3pPr algn="l" rtl="0" eaLnBrk="0" fontAlgn="base" hangingPunct="0">
        <a:spcBef>
          <a:spcPct val="0"/>
        </a:spcBef>
        <a:spcAft>
          <a:spcPct val="0"/>
        </a:spcAft>
        <a:defRPr b="1">
          <a:solidFill>
            <a:srgbClr val="DB3810"/>
          </a:solidFill>
          <a:latin typeface="Verdana" pitchFamily="84" charset="0"/>
          <a:ea typeface="Geneva" pitchFamily="96" charset="-128"/>
          <a:cs typeface="Geneva" pitchFamily="96" charset="-128"/>
        </a:defRPr>
      </a:lvl3pPr>
      <a:lvl4pPr algn="l" rtl="0" eaLnBrk="0" fontAlgn="base" hangingPunct="0">
        <a:spcBef>
          <a:spcPct val="0"/>
        </a:spcBef>
        <a:spcAft>
          <a:spcPct val="0"/>
        </a:spcAft>
        <a:defRPr b="1">
          <a:solidFill>
            <a:srgbClr val="DB3810"/>
          </a:solidFill>
          <a:latin typeface="Verdana" pitchFamily="84" charset="0"/>
          <a:ea typeface="Geneva" pitchFamily="96" charset="-128"/>
          <a:cs typeface="Geneva" pitchFamily="96" charset="-128"/>
        </a:defRPr>
      </a:lvl4pPr>
      <a:lvl5pPr algn="l" rtl="0" eaLnBrk="0" fontAlgn="base" hangingPunct="0">
        <a:spcBef>
          <a:spcPct val="0"/>
        </a:spcBef>
        <a:spcAft>
          <a:spcPct val="0"/>
        </a:spcAft>
        <a:defRPr b="1">
          <a:solidFill>
            <a:srgbClr val="DB3810"/>
          </a:solidFill>
          <a:latin typeface="Verdana" pitchFamily="84" charset="0"/>
          <a:ea typeface="Geneva" pitchFamily="96" charset="-128"/>
          <a:cs typeface="Geneva" pitchFamily="96" charset="-128"/>
        </a:defRPr>
      </a:lvl5pPr>
      <a:lvl6pPr marL="457200" algn="l" rtl="0" fontAlgn="base">
        <a:spcBef>
          <a:spcPct val="0"/>
        </a:spcBef>
        <a:spcAft>
          <a:spcPct val="0"/>
        </a:spcAft>
        <a:defRPr b="1">
          <a:solidFill>
            <a:srgbClr val="C3092C"/>
          </a:solidFill>
          <a:latin typeface="Verdana" pitchFamily="84" charset="0"/>
        </a:defRPr>
      </a:lvl6pPr>
      <a:lvl7pPr marL="914400" algn="l" rtl="0" fontAlgn="base">
        <a:spcBef>
          <a:spcPct val="0"/>
        </a:spcBef>
        <a:spcAft>
          <a:spcPct val="0"/>
        </a:spcAft>
        <a:defRPr b="1">
          <a:solidFill>
            <a:srgbClr val="C3092C"/>
          </a:solidFill>
          <a:latin typeface="Verdana" pitchFamily="84" charset="0"/>
        </a:defRPr>
      </a:lvl7pPr>
      <a:lvl8pPr marL="1371600" algn="l" rtl="0" fontAlgn="base">
        <a:spcBef>
          <a:spcPct val="0"/>
        </a:spcBef>
        <a:spcAft>
          <a:spcPct val="0"/>
        </a:spcAft>
        <a:defRPr b="1">
          <a:solidFill>
            <a:srgbClr val="C3092C"/>
          </a:solidFill>
          <a:latin typeface="Verdana" pitchFamily="84" charset="0"/>
        </a:defRPr>
      </a:lvl8pPr>
      <a:lvl9pPr marL="1828800" algn="l" rtl="0" fontAlgn="base">
        <a:spcBef>
          <a:spcPct val="0"/>
        </a:spcBef>
        <a:spcAft>
          <a:spcPct val="0"/>
        </a:spcAft>
        <a:defRPr b="1">
          <a:solidFill>
            <a:srgbClr val="C3092C"/>
          </a:solidFill>
          <a:latin typeface="Verdana" pitchFamily="84" charset="0"/>
        </a:defRPr>
      </a:lvl9pPr>
    </p:titleStyle>
    <p:bodyStyle>
      <a:lvl1pPr marL="342900" indent="-342900" algn="l" rtl="0" eaLnBrk="0" fontAlgn="base" hangingPunct="0">
        <a:spcBef>
          <a:spcPct val="20000"/>
        </a:spcBef>
        <a:spcAft>
          <a:spcPct val="0"/>
        </a:spcAft>
        <a:buChar char="•"/>
        <a:defRPr b="1">
          <a:solidFill>
            <a:schemeClr val="tx1"/>
          </a:solidFill>
          <a:latin typeface="+mn-lt"/>
          <a:ea typeface="Geneva" pitchFamily="96" charset="-128"/>
          <a:cs typeface="Geneva" pitchFamily="96" charset="-128"/>
        </a:defRPr>
      </a:lvl1pPr>
      <a:lvl2pPr marL="742950" indent="-285750" algn="l" rtl="0" eaLnBrk="0" fontAlgn="base" hangingPunct="0">
        <a:spcBef>
          <a:spcPct val="20000"/>
        </a:spcBef>
        <a:spcAft>
          <a:spcPct val="0"/>
        </a:spcAft>
        <a:buChar char="–"/>
        <a:defRPr>
          <a:solidFill>
            <a:schemeClr val="tx1"/>
          </a:solidFill>
          <a:latin typeface="+mn-lt"/>
          <a:ea typeface="Geneva" pitchFamily="112" charset="-128"/>
          <a:cs typeface="Geneva"/>
        </a:defRPr>
      </a:lvl2pPr>
      <a:lvl3pPr marL="1143000" indent="-228600" algn="l" rtl="0" eaLnBrk="0" fontAlgn="base" hangingPunct="0">
        <a:spcBef>
          <a:spcPct val="20000"/>
        </a:spcBef>
        <a:spcAft>
          <a:spcPct val="0"/>
        </a:spcAft>
        <a:buChar char="•"/>
        <a:defRPr sz="1600" b="1">
          <a:solidFill>
            <a:schemeClr val="tx1"/>
          </a:solidFill>
          <a:latin typeface="+mn-lt"/>
          <a:ea typeface="Geneva" pitchFamily="112" charset="-128"/>
          <a:cs typeface="Geneva"/>
        </a:defRPr>
      </a:lvl3pPr>
      <a:lvl4pPr marL="1562100" indent="-228600" algn="l" rtl="0" eaLnBrk="0" fontAlgn="base" hangingPunct="0">
        <a:spcBef>
          <a:spcPct val="20000"/>
        </a:spcBef>
        <a:spcAft>
          <a:spcPct val="0"/>
        </a:spcAft>
        <a:buChar char="–"/>
        <a:defRPr sz="1600">
          <a:solidFill>
            <a:schemeClr val="tx1"/>
          </a:solidFill>
          <a:latin typeface="+mn-lt"/>
          <a:ea typeface="Geneva" pitchFamily="112" charset="-128"/>
          <a:cs typeface="Geneva"/>
        </a:defRPr>
      </a:lvl4pPr>
      <a:lvl5pPr marL="1981200" indent="-228600" algn="l" rtl="0" eaLnBrk="0" fontAlgn="base" hangingPunct="0">
        <a:spcBef>
          <a:spcPct val="20000"/>
        </a:spcBef>
        <a:spcAft>
          <a:spcPct val="0"/>
        </a:spcAft>
        <a:buChar char="»"/>
        <a:defRPr sz="1400">
          <a:solidFill>
            <a:schemeClr val="tx1"/>
          </a:solidFill>
          <a:latin typeface="+mn-lt"/>
          <a:ea typeface="Geneva" pitchFamily="112" charset="-128"/>
          <a:cs typeface="Geneva"/>
        </a:defRPr>
      </a:lvl5pPr>
      <a:lvl6pPr marL="2438400" indent="-228600" algn="l" rtl="0" fontAlgn="base">
        <a:spcBef>
          <a:spcPct val="20000"/>
        </a:spcBef>
        <a:spcAft>
          <a:spcPct val="0"/>
        </a:spcAft>
        <a:buChar char="»"/>
        <a:defRPr sz="1400">
          <a:solidFill>
            <a:schemeClr val="tx1"/>
          </a:solidFill>
          <a:latin typeface="+mn-lt"/>
          <a:ea typeface="Geneva" pitchFamily="112" charset="-128"/>
        </a:defRPr>
      </a:lvl6pPr>
      <a:lvl7pPr marL="2895600" indent="-228600" algn="l" rtl="0" fontAlgn="base">
        <a:spcBef>
          <a:spcPct val="20000"/>
        </a:spcBef>
        <a:spcAft>
          <a:spcPct val="0"/>
        </a:spcAft>
        <a:buChar char="»"/>
        <a:defRPr sz="1400">
          <a:solidFill>
            <a:schemeClr val="tx1"/>
          </a:solidFill>
          <a:latin typeface="+mn-lt"/>
          <a:ea typeface="Geneva" pitchFamily="112" charset="-128"/>
        </a:defRPr>
      </a:lvl7pPr>
      <a:lvl8pPr marL="3352800" indent="-228600" algn="l" rtl="0" fontAlgn="base">
        <a:spcBef>
          <a:spcPct val="20000"/>
        </a:spcBef>
        <a:spcAft>
          <a:spcPct val="0"/>
        </a:spcAft>
        <a:buChar char="»"/>
        <a:defRPr sz="1400">
          <a:solidFill>
            <a:schemeClr val="tx1"/>
          </a:solidFill>
          <a:latin typeface="+mn-lt"/>
          <a:ea typeface="Geneva" pitchFamily="112" charset="-128"/>
        </a:defRPr>
      </a:lvl8pPr>
      <a:lvl9pPr marL="3810000" indent="-228600" algn="l" rtl="0" fontAlgn="base">
        <a:spcBef>
          <a:spcPct val="20000"/>
        </a:spcBef>
        <a:spcAft>
          <a:spcPct val="0"/>
        </a:spcAft>
        <a:buChar char="»"/>
        <a:defRPr sz="1400">
          <a:solidFill>
            <a:schemeClr val="tx1"/>
          </a:solidFill>
          <a:latin typeface="+mn-lt"/>
          <a:ea typeface="Geneva" pitchFamily="112" charset="-128"/>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mailto:legislationorganique.pouvoirslocaux@spw.wallonie.be"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elections2012.wallonie.b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e la date 3"/>
          <p:cNvSpPr>
            <a:spLocks noGrp="1"/>
          </p:cNvSpPr>
          <p:nvPr>
            <p:ph type="dt" sz="quarter" idx="10"/>
          </p:nvPr>
        </p:nvSpPr>
        <p:spPr>
          <a:noFill/>
        </p:spPr>
        <p:txBody>
          <a:bodyPr/>
          <a:lstStyle/>
          <a:p>
            <a:fld id="{A0086507-7954-484F-98C0-1016AA0A0204}" type="slidenum">
              <a:rPr lang="fr-FR" smtClean="0">
                <a:latin typeface="Arial" pitchFamily="34" charset="0"/>
                <a:ea typeface="Geneva"/>
                <a:cs typeface="Geneva"/>
              </a:rPr>
              <a:pPr/>
              <a:t>1</a:t>
            </a:fld>
            <a:r>
              <a:rPr lang="fr-FR" smtClean="0">
                <a:latin typeface="Arial" pitchFamily="34" charset="0"/>
                <a:ea typeface="Geneva"/>
                <a:cs typeface="Geneva"/>
              </a:rPr>
              <a:t> </a:t>
            </a:r>
          </a:p>
        </p:txBody>
      </p:sp>
      <p:sp>
        <p:nvSpPr>
          <p:cNvPr id="9219" name="Rectangle 3"/>
          <p:cNvSpPr>
            <a:spLocks noGrp="1" noChangeArrowheads="1"/>
          </p:cNvSpPr>
          <p:nvPr>
            <p:ph type="body" idx="1"/>
          </p:nvPr>
        </p:nvSpPr>
        <p:spPr>
          <a:xfrm>
            <a:off x="1187450" y="2636838"/>
            <a:ext cx="7056438" cy="2736850"/>
          </a:xfrm>
        </p:spPr>
        <p:txBody>
          <a:bodyPr/>
          <a:lstStyle/>
          <a:p>
            <a:pPr eaLnBrk="1" hangingPunct="1"/>
            <a:endParaRPr lang="fr-FR" smtClean="0">
              <a:ea typeface="Geneva"/>
              <a:cs typeface="Geneva"/>
            </a:endParaRPr>
          </a:p>
          <a:p>
            <a:pPr eaLnBrk="1" hangingPunct="1">
              <a:buFontTx/>
              <a:buNone/>
            </a:pPr>
            <a:endParaRPr lang="fr-FR" smtClean="0">
              <a:ea typeface="Geneva"/>
              <a:cs typeface="Geneva"/>
            </a:endParaRPr>
          </a:p>
          <a:p>
            <a:pPr eaLnBrk="1" hangingPunct="1">
              <a:buFontTx/>
              <a:buNone/>
            </a:pPr>
            <a:r>
              <a:rPr lang="fr-FR" smtClean="0">
                <a:ea typeface="Geneva"/>
                <a:cs typeface="Geneva"/>
              </a:rPr>
              <a:t>Le lundi 15 octobre 2018……</a:t>
            </a:r>
          </a:p>
          <a:p>
            <a:pPr eaLnBrk="1" hangingPunct="1"/>
            <a:endParaRPr lang="fr-FR" smtClean="0">
              <a:ea typeface="Geneva"/>
              <a:cs typeface="Geneva"/>
            </a:endParaRPr>
          </a:p>
          <a:p>
            <a:pPr eaLnBrk="1" hangingPunct="1">
              <a:buFontTx/>
              <a:buNone/>
            </a:pPr>
            <a:r>
              <a:rPr lang="fr-FR" smtClean="0">
                <a:ea typeface="Geneva"/>
                <a:cs typeface="Geneva"/>
              </a:rPr>
              <a:t>Et avec lui l’amorce d’un autre agenda ….</a:t>
            </a:r>
          </a:p>
          <a:p>
            <a:pPr eaLnBrk="1" hangingPunct="1">
              <a:buFontTx/>
              <a:buNone/>
            </a:pPr>
            <a:endParaRPr lang="fr-FR" smtClean="0">
              <a:ea typeface="Geneva"/>
              <a:cs typeface="Geneva"/>
            </a:endParaRPr>
          </a:p>
          <a:p>
            <a:pPr eaLnBrk="1" hangingPunct="1">
              <a:buFontTx/>
              <a:buNone/>
            </a:pPr>
            <a:r>
              <a:rPr lang="fr-FR" smtClean="0">
                <a:ea typeface="Geneva"/>
                <a:cs typeface="Geneva"/>
              </a:rPr>
              <a:t>Parcourons-le!		</a:t>
            </a:r>
          </a:p>
        </p:txBody>
      </p:sp>
      <p:pic>
        <p:nvPicPr>
          <p:cNvPr id="9220" name="Image 4" descr="MH900430603.JPG"/>
          <p:cNvPicPr>
            <a:picLocks noChangeAspect="1"/>
          </p:cNvPicPr>
          <p:nvPr/>
        </p:nvPicPr>
        <p:blipFill>
          <a:blip r:embed="rId3"/>
          <a:srcRect/>
          <a:stretch>
            <a:fillRect/>
          </a:stretch>
        </p:blipFill>
        <p:spPr bwMode="auto">
          <a:xfrm>
            <a:off x="6443663" y="4437063"/>
            <a:ext cx="1657350" cy="1528762"/>
          </a:xfrm>
          <a:prstGeom prst="rect">
            <a:avLst/>
          </a:prstGeom>
          <a:noFill/>
          <a:ln w="9525">
            <a:noFill/>
            <a:miter lim="800000"/>
            <a:headEnd/>
            <a:tailEnd/>
          </a:ln>
        </p:spPr>
      </p:pic>
      <p:pic>
        <p:nvPicPr>
          <p:cNvPr id="9221" name="Image 6" descr="spw_int_fr.png"/>
          <p:cNvPicPr>
            <a:picLocks noChangeAspect="1"/>
          </p:cNvPicPr>
          <p:nvPr/>
        </p:nvPicPr>
        <p:blipFill>
          <a:blip r:embed="rId4"/>
          <a:srcRect/>
          <a:stretch>
            <a:fillRect/>
          </a:stretch>
        </p:blipFill>
        <p:spPr bwMode="auto">
          <a:xfrm>
            <a:off x="250825" y="620713"/>
            <a:ext cx="3581400" cy="21605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1475656" y="908726"/>
          <a:ext cx="6408711" cy="4896533"/>
        </p:xfrm>
        <a:graphic>
          <a:graphicData uri="http://schemas.openxmlformats.org/drawingml/2006/table">
            <a:tbl>
              <a:tblPr/>
              <a:tblGrid>
                <a:gridCol w="2136237"/>
                <a:gridCol w="2136237"/>
                <a:gridCol w="2136237"/>
              </a:tblGrid>
              <a:tr h="1399013">
                <a:tc>
                  <a:txBody>
                    <a:bodyPr/>
                    <a:lstStyle/>
                    <a:p>
                      <a:pPr algn="ctr">
                        <a:spcAft>
                          <a:spcPts val="0"/>
                        </a:spcAft>
                      </a:pPr>
                      <a:r>
                        <a:rPr lang="fr-FR" sz="1000" i="1">
                          <a:solidFill>
                            <a:srgbClr val="000000"/>
                          </a:solidFill>
                          <a:latin typeface="Arial"/>
                          <a:ea typeface="Times New Roman"/>
                          <a:cs typeface="Times New Roman"/>
                        </a:rPr>
                        <a:t>Nombre de sièges attribués au groupe politique au Conseil de l’action sociale</a:t>
                      </a:r>
                      <a:endParaRPr lang="fr-BE"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000" i="1">
                          <a:solidFill>
                            <a:srgbClr val="000000"/>
                          </a:solidFill>
                          <a:latin typeface="Arial"/>
                          <a:ea typeface="Times New Roman"/>
                          <a:cs typeface="Times New Roman"/>
                        </a:rPr>
                        <a:t>Nombre maximum de conseillers de l’action sociale du même sexe</a:t>
                      </a:r>
                      <a:endParaRPr lang="fr-BE"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000" i="1">
                          <a:solidFill>
                            <a:srgbClr val="000000"/>
                          </a:solidFill>
                          <a:latin typeface="Arial"/>
                          <a:ea typeface="Times New Roman"/>
                          <a:cs typeface="Times New Roman"/>
                        </a:rPr>
                        <a:t>Nombre maximum de conseillers de l’action sociale également conseillers communaux</a:t>
                      </a:r>
                      <a:endParaRPr lang="fr-BE"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168">
                <a:tc>
                  <a:txBody>
                    <a:bodyPr/>
                    <a:lstStyle/>
                    <a:p>
                      <a:pPr algn="ctr">
                        <a:spcAft>
                          <a:spcPts val="0"/>
                        </a:spcAft>
                      </a:pPr>
                      <a:r>
                        <a:rPr lang="fr-FR" sz="1000" i="1">
                          <a:solidFill>
                            <a:srgbClr val="000000"/>
                          </a:solidFill>
                          <a:latin typeface="Arial"/>
                          <a:ea typeface="Times New Roman"/>
                          <a:cs typeface="Times New Roman"/>
                        </a:rPr>
                        <a:t>15</a:t>
                      </a:r>
                      <a:endParaRPr lang="fr-BE"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000" i="1">
                          <a:solidFill>
                            <a:srgbClr val="000000"/>
                          </a:solidFill>
                          <a:latin typeface="Arial"/>
                          <a:ea typeface="Times New Roman"/>
                          <a:cs typeface="Times New Roman"/>
                        </a:rPr>
                        <a:t>10</a:t>
                      </a:r>
                      <a:endParaRPr lang="fr-BE"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000" i="1">
                          <a:solidFill>
                            <a:srgbClr val="000000"/>
                          </a:solidFill>
                          <a:latin typeface="Arial"/>
                          <a:ea typeface="Times New Roman"/>
                          <a:cs typeface="Times New Roman"/>
                        </a:rPr>
                        <a:t>5</a:t>
                      </a:r>
                      <a:endParaRPr lang="fr-BE"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168">
                <a:tc>
                  <a:txBody>
                    <a:bodyPr/>
                    <a:lstStyle/>
                    <a:p>
                      <a:pPr algn="ctr">
                        <a:spcAft>
                          <a:spcPts val="0"/>
                        </a:spcAft>
                      </a:pPr>
                      <a:r>
                        <a:rPr lang="fr-FR" sz="1000" i="1">
                          <a:solidFill>
                            <a:srgbClr val="000000"/>
                          </a:solidFill>
                          <a:latin typeface="Arial"/>
                          <a:ea typeface="Times New Roman"/>
                          <a:cs typeface="Times New Roman"/>
                        </a:rPr>
                        <a:t>14</a:t>
                      </a:r>
                      <a:endParaRPr lang="fr-BE"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000" i="1">
                          <a:solidFill>
                            <a:srgbClr val="000000"/>
                          </a:solidFill>
                          <a:latin typeface="Arial"/>
                          <a:ea typeface="Times New Roman"/>
                          <a:cs typeface="Times New Roman"/>
                        </a:rPr>
                        <a:t>9</a:t>
                      </a:r>
                      <a:endParaRPr lang="fr-BE"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000" i="1">
                          <a:solidFill>
                            <a:srgbClr val="000000"/>
                          </a:solidFill>
                          <a:latin typeface="Arial"/>
                          <a:ea typeface="Times New Roman"/>
                          <a:cs typeface="Times New Roman"/>
                        </a:rPr>
                        <a:t>4</a:t>
                      </a:r>
                      <a:endParaRPr lang="fr-BE"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168">
                <a:tc>
                  <a:txBody>
                    <a:bodyPr/>
                    <a:lstStyle/>
                    <a:p>
                      <a:pPr algn="ctr">
                        <a:spcAft>
                          <a:spcPts val="0"/>
                        </a:spcAft>
                      </a:pPr>
                      <a:r>
                        <a:rPr lang="fr-FR" sz="1000" i="1">
                          <a:solidFill>
                            <a:srgbClr val="000000"/>
                          </a:solidFill>
                          <a:latin typeface="Arial"/>
                          <a:ea typeface="Times New Roman"/>
                          <a:cs typeface="Times New Roman"/>
                        </a:rPr>
                        <a:t>13</a:t>
                      </a:r>
                      <a:endParaRPr lang="fr-BE"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000" i="1">
                          <a:solidFill>
                            <a:srgbClr val="000000"/>
                          </a:solidFill>
                          <a:latin typeface="Arial"/>
                          <a:ea typeface="Times New Roman"/>
                          <a:cs typeface="Times New Roman"/>
                        </a:rPr>
                        <a:t>8</a:t>
                      </a:r>
                      <a:endParaRPr lang="fr-BE"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000" i="1">
                          <a:solidFill>
                            <a:srgbClr val="000000"/>
                          </a:solidFill>
                          <a:latin typeface="Arial"/>
                          <a:ea typeface="Times New Roman"/>
                          <a:cs typeface="Times New Roman"/>
                        </a:rPr>
                        <a:t>4</a:t>
                      </a:r>
                      <a:endParaRPr lang="fr-BE"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168">
                <a:tc>
                  <a:txBody>
                    <a:bodyPr/>
                    <a:lstStyle/>
                    <a:p>
                      <a:pPr algn="ctr">
                        <a:spcAft>
                          <a:spcPts val="0"/>
                        </a:spcAft>
                      </a:pPr>
                      <a:r>
                        <a:rPr lang="fr-FR" sz="1000" i="1">
                          <a:solidFill>
                            <a:srgbClr val="000000"/>
                          </a:solidFill>
                          <a:latin typeface="Arial"/>
                          <a:ea typeface="Times New Roman"/>
                          <a:cs typeface="Times New Roman"/>
                        </a:rPr>
                        <a:t>12</a:t>
                      </a:r>
                      <a:endParaRPr lang="fr-BE"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000" i="1">
                          <a:solidFill>
                            <a:srgbClr val="000000"/>
                          </a:solidFill>
                          <a:latin typeface="Arial"/>
                          <a:ea typeface="Times New Roman"/>
                          <a:cs typeface="Times New Roman"/>
                        </a:rPr>
                        <a:t>8</a:t>
                      </a:r>
                      <a:endParaRPr lang="fr-BE"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000" i="1">
                          <a:solidFill>
                            <a:srgbClr val="000000"/>
                          </a:solidFill>
                          <a:latin typeface="Arial"/>
                          <a:ea typeface="Times New Roman"/>
                          <a:cs typeface="Times New Roman"/>
                        </a:rPr>
                        <a:t>4</a:t>
                      </a:r>
                      <a:endParaRPr lang="fr-BE"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168">
                <a:tc>
                  <a:txBody>
                    <a:bodyPr/>
                    <a:lstStyle/>
                    <a:p>
                      <a:pPr algn="ctr">
                        <a:spcAft>
                          <a:spcPts val="0"/>
                        </a:spcAft>
                      </a:pPr>
                      <a:r>
                        <a:rPr lang="fr-FR" sz="1000" i="1">
                          <a:solidFill>
                            <a:srgbClr val="000000"/>
                          </a:solidFill>
                          <a:latin typeface="Arial"/>
                          <a:ea typeface="Times New Roman"/>
                          <a:cs typeface="Times New Roman"/>
                        </a:rPr>
                        <a:t>11</a:t>
                      </a:r>
                      <a:endParaRPr lang="fr-BE"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000" i="1">
                          <a:solidFill>
                            <a:srgbClr val="000000"/>
                          </a:solidFill>
                          <a:latin typeface="Arial"/>
                          <a:ea typeface="Times New Roman"/>
                          <a:cs typeface="Times New Roman"/>
                        </a:rPr>
                        <a:t>7</a:t>
                      </a:r>
                      <a:endParaRPr lang="fr-BE"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000" i="1">
                          <a:solidFill>
                            <a:srgbClr val="000000"/>
                          </a:solidFill>
                          <a:latin typeface="Arial"/>
                          <a:ea typeface="Times New Roman"/>
                          <a:cs typeface="Times New Roman"/>
                        </a:rPr>
                        <a:t>3</a:t>
                      </a:r>
                      <a:endParaRPr lang="fr-BE"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168">
                <a:tc>
                  <a:txBody>
                    <a:bodyPr/>
                    <a:lstStyle/>
                    <a:p>
                      <a:pPr algn="ctr">
                        <a:spcAft>
                          <a:spcPts val="0"/>
                        </a:spcAft>
                      </a:pPr>
                      <a:r>
                        <a:rPr lang="fr-FR" sz="1000" i="1">
                          <a:solidFill>
                            <a:srgbClr val="000000"/>
                          </a:solidFill>
                          <a:latin typeface="Arial"/>
                          <a:ea typeface="Times New Roman"/>
                          <a:cs typeface="Times New Roman"/>
                        </a:rPr>
                        <a:t>10</a:t>
                      </a:r>
                      <a:endParaRPr lang="fr-BE"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000" i="1">
                          <a:solidFill>
                            <a:srgbClr val="000000"/>
                          </a:solidFill>
                          <a:latin typeface="Arial"/>
                          <a:ea typeface="Times New Roman"/>
                          <a:cs typeface="Times New Roman"/>
                        </a:rPr>
                        <a:t>6</a:t>
                      </a:r>
                      <a:endParaRPr lang="fr-BE"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000" i="1">
                          <a:solidFill>
                            <a:srgbClr val="000000"/>
                          </a:solidFill>
                          <a:latin typeface="Arial"/>
                          <a:ea typeface="Times New Roman"/>
                          <a:cs typeface="Times New Roman"/>
                        </a:rPr>
                        <a:t>3</a:t>
                      </a:r>
                      <a:endParaRPr lang="fr-BE"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168">
                <a:tc>
                  <a:txBody>
                    <a:bodyPr/>
                    <a:lstStyle/>
                    <a:p>
                      <a:pPr algn="ctr">
                        <a:spcAft>
                          <a:spcPts val="0"/>
                        </a:spcAft>
                      </a:pPr>
                      <a:r>
                        <a:rPr lang="fr-FR" sz="1000" i="1">
                          <a:solidFill>
                            <a:srgbClr val="000000"/>
                          </a:solidFill>
                          <a:latin typeface="Arial"/>
                          <a:ea typeface="Times New Roman"/>
                          <a:cs typeface="Times New Roman"/>
                        </a:rPr>
                        <a:t>9</a:t>
                      </a:r>
                      <a:endParaRPr lang="fr-BE"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000" i="1">
                          <a:solidFill>
                            <a:srgbClr val="000000"/>
                          </a:solidFill>
                          <a:latin typeface="Arial"/>
                          <a:ea typeface="Times New Roman"/>
                          <a:cs typeface="Times New Roman"/>
                        </a:rPr>
                        <a:t>6</a:t>
                      </a:r>
                      <a:endParaRPr lang="fr-BE"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000" i="1">
                          <a:solidFill>
                            <a:srgbClr val="000000"/>
                          </a:solidFill>
                          <a:latin typeface="Arial"/>
                          <a:ea typeface="Times New Roman"/>
                          <a:cs typeface="Times New Roman"/>
                        </a:rPr>
                        <a:t>3</a:t>
                      </a:r>
                      <a:endParaRPr lang="fr-BE"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168">
                <a:tc>
                  <a:txBody>
                    <a:bodyPr/>
                    <a:lstStyle/>
                    <a:p>
                      <a:pPr algn="ctr">
                        <a:spcAft>
                          <a:spcPts val="0"/>
                        </a:spcAft>
                      </a:pPr>
                      <a:r>
                        <a:rPr lang="fr-FR" sz="1000" i="1">
                          <a:solidFill>
                            <a:srgbClr val="000000"/>
                          </a:solidFill>
                          <a:latin typeface="Arial"/>
                          <a:ea typeface="Times New Roman"/>
                          <a:cs typeface="Times New Roman"/>
                        </a:rPr>
                        <a:t>8</a:t>
                      </a:r>
                      <a:endParaRPr lang="fr-BE"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000" i="1">
                          <a:solidFill>
                            <a:srgbClr val="000000"/>
                          </a:solidFill>
                          <a:latin typeface="Arial"/>
                          <a:ea typeface="Times New Roman"/>
                          <a:cs typeface="Times New Roman"/>
                        </a:rPr>
                        <a:t>5</a:t>
                      </a:r>
                      <a:endParaRPr lang="fr-BE"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000" i="1">
                          <a:solidFill>
                            <a:srgbClr val="000000"/>
                          </a:solidFill>
                          <a:latin typeface="Arial"/>
                          <a:ea typeface="Times New Roman"/>
                          <a:cs typeface="Times New Roman"/>
                        </a:rPr>
                        <a:t>2</a:t>
                      </a:r>
                      <a:endParaRPr lang="fr-BE"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168">
                <a:tc>
                  <a:txBody>
                    <a:bodyPr/>
                    <a:lstStyle/>
                    <a:p>
                      <a:pPr algn="ctr">
                        <a:spcAft>
                          <a:spcPts val="0"/>
                        </a:spcAft>
                      </a:pPr>
                      <a:r>
                        <a:rPr lang="fr-FR" sz="1000" i="1">
                          <a:solidFill>
                            <a:srgbClr val="000000"/>
                          </a:solidFill>
                          <a:latin typeface="Arial"/>
                          <a:ea typeface="Times New Roman"/>
                          <a:cs typeface="Times New Roman"/>
                        </a:rPr>
                        <a:t>7</a:t>
                      </a:r>
                      <a:endParaRPr lang="fr-BE"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000" i="1">
                          <a:solidFill>
                            <a:srgbClr val="000000"/>
                          </a:solidFill>
                          <a:latin typeface="Arial"/>
                          <a:ea typeface="Times New Roman"/>
                          <a:cs typeface="Times New Roman"/>
                        </a:rPr>
                        <a:t>4</a:t>
                      </a:r>
                      <a:endParaRPr lang="fr-BE"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000" i="1">
                          <a:solidFill>
                            <a:srgbClr val="000000"/>
                          </a:solidFill>
                          <a:latin typeface="Arial"/>
                          <a:ea typeface="Times New Roman"/>
                          <a:cs typeface="Times New Roman"/>
                        </a:rPr>
                        <a:t>2</a:t>
                      </a:r>
                      <a:endParaRPr lang="fr-BE"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168">
                <a:tc>
                  <a:txBody>
                    <a:bodyPr/>
                    <a:lstStyle/>
                    <a:p>
                      <a:pPr algn="ctr">
                        <a:spcAft>
                          <a:spcPts val="0"/>
                        </a:spcAft>
                      </a:pPr>
                      <a:r>
                        <a:rPr lang="fr-FR" sz="1000" i="1">
                          <a:solidFill>
                            <a:srgbClr val="000000"/>
                          </a:solidFill>
                          <a:latin typeface="Arial"/>
                          <a:ea typeface="Times New Roman"/>
                          <a:cs typeface="Times New Roman"/>
                        </a:rPr>
                        <a:t>6</a:t>
                      </a:r>
                      <a:endParaRPr lang="fr-BE"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000" i="1">
                          <a:solidFill>
                            <a:srgbClr val="000000"/>
                          </a:solidFill>
                          <a:latin typeface="Arial"/>
                          <a:ea typeface="Times New Roman"/>
                          <a:cs typeface="Times New Roman"/>
                        </a:rPr>
                        <a:t>4</a:t>
                      </a:r>
                      <a:endParaRPr lang="fr-BE"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000" i="1">
                          <a:solidFill>
                            <a:srgbClr val="000000"/>
                          </a:solidFill>
                          <a:latin typeface="Arial"/>
                          <a:ea typeface="Times New Roman"/>
                          <a:cs typeface="Times New Roman"/>
                        </a:rPr>
                        <a:t>2</a:t>
                      </a:r>
                      <a:endParaRPr lang="fr-BE"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168">
                <a:tc>
                  <a:txBody>
                    <a:bodyPr/>
                    <a:lstStyle/>
                    <a:p>
                      <a:pPr algn="ctr">
                        <a:spcAft>
                          <a:spcPts val="0"/>
                        </a:spcAft>
                      </a:pPr>
                      <a:r>
                        <a:rPr lang="fr-FR" sz="1000" i="1">
                          <a:solidFill>
                            <a:srgbClr val="000000"/>
                          </a:solidFill>
                          <a:latin typeface="Arial"/>
                          <a:ea typeface="Times New Roman"/>
                          <a:cs typeface="Times New Roman"/>
                        </a:rPr>
                        <a:t>5</a:t>
                      </a:r>
                      <a:endParaRPr lang="fr-BE"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000" i="1">
                          <a:solidFill>
                            <a:srgbClr val="000000"/>
                          </a:solidFill>
                          <a:latin typeface="Arial"/>
                          <a:ea typeface="Times New Roman"/>
                          <a:cs typeface="Times New Roman"/>
                        </a:rPr>
                        <a:t>3</a:t>
                      </a:r>
                      <a:endParaRPr lang="fr-BE"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000" i="1">
                          <a:solidFill>
                            <a:srgbClr val="000000"/>
                          </a:solidFill>
                          <a:latin typeface="Arial"/>
                          <a:ea typeface="Times New Roman"/>
                          <a:cs typeface="Times New Roman"/>
                        </a:rPr>
                        <a:t>1</a:t>
                      </a:r>
                      <a:endParaRPr lang="fr-BE"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168">
                <a:tc>
                  <a:txBody>
                    <a:bodyPr/>
                    <a:lstStyle/>
                    <a:p>
                      <a:pPr algn="ctr">
                        <a:spcAft>
                          <a:spcPts val="0"/>
                        </a:spcAft>
                      </a:pPr>
                      <a:r>
                        <a:rPr lang="fr-FR" sz="1000" i="1">
                          <a:solidFill>
                            <a:srgbClr val="000000"/>
                          </a:solidFill>
                          <a:latin typeface="Arial"/>
                          <a:ea typeface="Times New Roman"/>
                          <a:cs typeface="Times New Roman"/>
                        </a:rPr>
                        <a:t>4</a:t>
                      </a:r>
                      <a:endParaRPr lang="fr-BE"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000" i="1">
                          <a:solidFill>
                            <a:srgbClr val="000000"/>
                          </a:solidFill>
                          <a:latin typeface="Arial"/>
                          <a:ea typeface="Times New Roman"/>
                          <a:cs typeface="Times New Roman"/>
                        </a:rPr>
                        <a:t>2</a:t>
                      </a:r>
                      <a:endParaRPr lang="fr-BE"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000" i="1">
                          <a:solidFill>
                            <a:srgbClr val="000000"/>
                          </a:solidFill>
                          <a:latin typeface="Arial"/>
                          <a:ea typeface="Times New Roman"/>
                          <a:cs typeface="Times New Roman"/>
                        </a:rPr>
                        <a:t>1</a:t>
                      </a:r>
                      <a:endParaRPr lang="fr-BE"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168">
                <a:tc>
                  <a:txBody>
                    <a:bodyPr/>
                    <a:lstStyle/>
                    <a:p>
                      <a:pPr algn="ctr">
                        <a:spcAft>
                          <a:spcPts val="0"/>
                        </a:spcAft>
                      </a:pPr>
                      <a:r>
                        <a:rPr lang="fr-FR" sz="1000" i="1">
                          <a:solidFill>
                            <a:srgbClr val="000000"/>
                          </a:solidFill>
                          <a:latin typeface="Arial"/>
                          <a:ea typeface="Times New Roman"/>
                          <a:cs typeface="Times New Roman"/>
                        </a:rPr>
                        <a:t>3</a:t>
                      </a:r>
                      <a:endParaRPr lang="fr-BE"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000" i="1">
                          <a:solidFill>
                            <a:srgbClr val="000000"/>
                          </a:solidFill>
                          <a:latin typeface="Arial"/>
                          <a:ea typeface="Times New Roman"/>
                          <a:cs typeface="Times New Roman"/>
                        </a:rPr>
                        <a:t>2</a:t>
                      </a:r>
                      <a:endParaRPr lang="fr-BE"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000" i="1">
                          <a:solidFill>
                            <a:srgbClr val="000000"/>
                          </a:solidFill>
                          <a:latin typeface="Arial"/>
                          <a:ea typeface="Times New Roman"/>
                          <a:cs typeface="Times New Roman"/>
                        </a:rPr>
                        <a:t>1</a:t>
                      </a:r>
                      <a:endParaRPr lang="fr-BE"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168">
                <a:tc>
                  <a:txBody>
                    <a:bodyPr/>
                    <a:lstStyle/>
                    <a:p>
                      <a:pPr algn="ctr">
                        <a:spcAft>
                          <a:spcPts val="0"/>
                        </a:spcAft>
                      </a:pPr>
                      <a:r>
                        <a:rPr lang="fr-FR" sz="1000" i="1">
                          <a:solidFill>
                            <a:srgbClr val="000000"/>
                          </a:solidFill>
                          <a:latin typeface="Arial"/>
                          <a:ea typeface="Times New Roman"/>
                          <a:cs typeface="Times New Roman"/>
                        </a:rPr>
                        <a:t>2</a:t>
                      </a:r>
                      <a:endParaRPr lang="fr-BE"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000" i="1">
                          <a:solidFill>
                            <a:srgbClr val="000000"/>
                          </a:solidFill>
                          <a:latin typeface="Arial"/>
                          <a:ea typeface="Times New Roman"/>
                          <a:cs typeface="Times New Roman"/>
                        </a:rPr>
                        <a:t>1</a:t>
                      </a:r>
                      <a:endParaRPr lang="fr-BE"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000" i="1">
                          <a:solidFill>
                            <a:srgbClr val="000000"/>
                          </a:solidFill>
                          <a:latin typeface="Arial"/>
                          <a:ea typeface="Times New Roman"/>
                          <a:cs typeface="Times New Roman"/>
                        </a:rPr>
                        <a:t>1</a:t>
                      </a:r>
                      <a:endParaRPr lang="fr-BE"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168">
                <a:tc>
                  <a:txBody>
                    <a:bodyPr/>
                    <a:lstStyle/>
                    <a:p>
                      <a:pPr algn="ctr">
                        <a:spcAft>
                          <a:spcPts val="0"/>
                        </a:spcAft>
                      </a:pPr>
                      <a:r>
                        <a:rPr lang="fr-FR" sz="1000" i="1">
                          <a:solidFill>
                            <a:srgbClr val="000000"/>
                          </a:solidFill>
                          <a:latin typeface="Arial"/>
                          <a:ea typeface="Times New Roman"/>
                          <a:cs typeface="Times New Roman"/>
                        </a:rPr>
                        <a:t>1</a:t>
                      </a:r>
                      <a:endParaRPr lang="fr-BE"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000" i="1">
                          <a:solidFill>
                            <a:srgbClr val="000000"/>
                          </a:solidFill>
                          <a:latin typeface="Arial"/>
                          <a:ea typeface="Times New Roman"/>
                          <a:cs typeface="Times New Roman"/>
                        </a:rPr>
                        <a:t>1</a:t>
                      </a:r>
                      <a:endParaRPr lang="fr-BE"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000" i="1" dirty="0">
                          <a:solidFill>
                            <a:srgbClr val="000000"/>
                          </a:solidFill>
                          <a:latin typeface="Arial"/>
                          <a:ea typeface="Times New Roman"/>
                          <a:cs typeface="Times New Roman"/>
                        </a:rPr>
                        <a:t>1</a:t>
                      </a:r>
                      <a:endParaRPr lang="fr-BE"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Espace réservé de la date 2"/>
          <p:cNvSpPr>
            <a:spLocks noGrp="1"/>
          </p:cNvSpPr>
          <p:nvPr>
            <p:ph type="dt" sz="half" idx="10"/>
          </p:nvPr>
        </p:nvSpPr>
        <p:spPr/>
        <p:txBody>
          <a:bodyPr/>
          <a:lstStyle/>
          <a:p>
            <a:pPr>
              <a:defRPr/>
            </a:pPr>
            <a:fld id="{EA700CDD-9FDB-4286-8CFF-419F444FC45D}" type="slidenum">
              <a:rPr lang="fr-FR" smtClean="0"/>
              <a:pPr>
                <a:defRPr/>
              </a:pPr>
              <a:t>10</a:t>
            </a:fld>
            <a:r>
              <a:rPr lang="fr-FR" smtClean="0"/>
              <a:t> </a:t>
            </a:r>
            <a:endParaRPr lang="fr-FR" dirty="0"/>
          </a:p>
        </p:txBody>
      </p:sp>
      <p:sp>
        <p:nvSpPr>
          <p:cNvPr id="6041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smtClean="0">
              <a:ln>
                <a:noFill/>
              </a:ln>
              <a:solidFill>
                <a:schemeClr val="tx1"/>
              </a:solidFill>
              <a:effectLst/>
              <a:latin typeface="Times New Roman" pitchFamily="18" charset="0"/>
              <a:ea typeface="Geneva"/>
              <a:cs typeface="Genev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p:txBody>
          <a:bodyPr/>
          <a:lstStyle/>
          <a:p>
            <a:pPr>
              <a:defRPr/>
            </a:pPr>
            <a:r>
              <a:rPr lang="fr-BE" dirty="0" smtClean="0">
                <a:ea typeface="Geneva"/>
                <a:cs typeface="Geneva"/>
              </a:rPr>
              <a:t>3. Répartition des sièges entre les groupes politiques</a:t>
            </a:r>
            <a:r>
              <a:rPr lang="fr-BE" dirty="0" smtClean="0"/>
              <a:t/>
            </a:r>
            <a:br>
              <a:rPr lang="fr-BE" dirty="0" smtClean="0"/>
            </a:br>
            <a:endParaRPr lang="fr-BE" dirty="0"/>
          </a:p>
        </p:txBody>
      </p:sp>
      <p:sp>
        <p:nvSpPr>
          <p:cNvPr id="16387" name="Espace réservé du contenu 2"/>
          <p:cNvSpPr>
            <a:spLocks noGrp="1"/>
          </p:cNvSpPr>
          <p:nvPr>
            <p:ph idx="1"/>
          </p:nvPr>
        </p:nvSpPr>
        <p:spPr/>
        <p:txBody>
          <a:bodyPr/>
          <a:lstStyle/>
          <a:p>
            <a:pPr>
              <a:defRPr/>
            </a:pPr>
            <a:r>
              <a:rPr lang="fr-BE" dirty="0" err="1" smtClean="0">
                <a:ea typeface="Geneva"/>
                <a:cs typeface="Geneva"/>
              </a:rPr>
              <a:t>PREMI</a:t>
            </a:r>
            <a:r>
              <a:rPr lang="fr-BE" cap="all" dirty="0" err="1" smtClean="0">
                <a:ea typeface="Geneva"/>
                <a:cs typeface="Geneva"/>
              </a:rPr>
              <a:t>è</a:t>
            </a:r>
            <a:r>
              <a:rPr lang="fr-BE" dirty="0" err="1" smtClean="0">
                <a:ea typeface="Geneva"/>
                <a:cs typeface="Geneva"/>
              </a:rPr>
              <a:t>RE</a:t>
            </a:r>
            <a:r>
              <a:rPr lang="fr-BE" dirty="0" smtClean="0">
                <a:ea typeface="Geneva"/>
                <a:cs typeface="Geneva"/>
              </a:rPr>
              <a:t> MÉTHODE – La règle générale</a:t>
            </a:r>
          </a:p>
          <a:p>
            <a:pPr>
              <a:defRPr/>
            </a:pPr>
            <a:endParaRPr lang="fr-BE" dirty="0" smtClean="0">
              <a:ea typeface="Geneva"/>
              <a:cs typeface="Geneva"/>
            </a:endParaRPr>
          </a:p>
          <a:p>
            <a:pPr>
              <a:defRPr/>
            </a:pPr>
            <a:r>
              <a:rPr lang="fr-BE" dirty="0" smtClean="0">
                <a:ea typeface="Geneva"/>
                <a:cs typeface="Geneva"/>
              </a:rPr>
              <a:t>Les sièges au conseil de l'action sociale sont répartis par groupe politique </a:t>
            </a:r>
            <a:r>
              <a:rPr lang="fr-BE" u="sng" dirty="0" smtClean="0">
                <a:ea typeface="Geneva"/>
                <a:cs typeface="Geneva"/>
              </a:rPr>
              <a:t>proportionnellement au nombre de sièges dont chaque groupe politique bénéficie au sein du conseil communal</a:t>
            </a:r>
            <a:r>
              <a:rPr lang="fr-BE" dirty="0" smtClean="0">
                <a:ea typeface="Geneva"/>
                <a:cs typeface="Geneva"/>
              </a:rPr>
              <a:t>. On entend par groupe politique le ou les conseiller(s) élu(s) sur une même liste lors des élections.</a:t>
            </a:r>
          </a:p>
          <a:p>
            <a:pPr>
              <a:defRPr/>
            </a:pPr>
            <a:r>
              <a:rPr lang="fr-BE" dirty="0" smtClean="0">
                <a:ea typeface="Geneva"/>
                <a:cs typeface="Geneva"/>
              </a:rPr>
              <a:t>La répartition des sièges au conseil de l'action sociale s'opère </a:t>
            </a:r>
            <a:r>
              <a:rPr lang="fr-BE" u="sng" dirty="0" smtClean="0">
                <a:ea typeface="Geneva"/>
                <a:cs typeface="Geneva"/>
              </a:rPr>
              <a:t>en divisant le nombre de sièges à pourvoir par le nombre de membres du conseil communal, multiplié par le nombre de sièges détenus par chaque groupe au sein du conseil communal</a:t>
            </a:r>
            <a:r>
              <a:rPr lang="fr-BE" dirty="0" smtClean="0">
                <a:ea typeface="Geneva"/>
                <a:cs typeface="Geneva"/>
              </a:rPr>
              <a:t>.</a:t>
            </a:r>
          </a:p>
          <a:p>
            <a:pPr>
              <a:defRPr/>
            </a:pPr>
            <a:endParaRPr lang="fr-BE" dirty="0" smtClean="0">
              <a:ea typeface="Geneva"/>
              <a:cs typeface="Geneva"/>
            </a:endParaRPr>
          </a:p>
        </p:txBody>
      </p:sp>
      <p:sp>
        <p:nvSpPr>
          <p:cNvPr id="4" name="Espace réservé de la date 3"/>
          <p:cNvSpPr>
            <a:spLocks noGrp="1"/>
          </p:cNvSpPr>
          <p:nvPr>
            <p:ph type="dt" sz="quarter" idx="10"/>
          </p:nvPr>
        </p:nvSpPr>
        <p:spPr/>
        <p:txBody>
          <a:bodyPr/>
          <a:lstStyle/>
          <a:p>
            <a:pPr>
              <a:defRPr/>
            </a:pPr>
            <a:fld id="{3642BDD1-89D3-446C-A1B1-B898540A81DE}" type="slidenum">
              <a:rPr lang="fr-FR" smtClean="0"/>
              <a:pPr>
                <a:defRPr/>
              </a:pPr>
              <a:t>11</a:t>
            </a:fld>
            <a:r>
              <a:rPr lang="fr-FR" smtClean="0"/>
              <a:t> </a:t>
            </a:r>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720725" y="539750"/>
            <a:ext cx="7920038" cy="46038"/>
          </a:xfrm>
        </p:spPr>
        <p:txBody>
          <a:bodyPr/>
          <a:lstStyle/>
          <a:p>
            <a:pPr>
              <a:defRPr/>
            </a:pPr>
            <a:r>
              <a:rPr lang="fr-BE" dirty="0" smtClean="0"/>
              <a:t>1</a:t>
            </a:r>
            <a:r>
              <a:rPr lang="fr-BE" baseline="30000" dirty="0" smtClean="0"/>
              <a:t>ère</a:t>
            </a:r>
            <a:r>
              <a:rPr lang="fr-BE" dirty="0" smtClean="0"/>
              <a:t> hypothèse :</a:t>
            </a:r>
            <a:endParaRPr lang="fr-BE" dirty="0"/>
          </a:p>
        </p:txBody>
      </p:sp>
      <p:sp>
        <p:nvSpPr>
          <p:cNvPr id="17411" name="Espace réservé du contenu 2"/>
          <p:cNvSpPr>
            <a:spLocks noGrp="1"/>
          </p:cNvSpPr>
          <p:nvPr>
            <p:ph idx="1"/>
          </p:nvPr>
        </p:nvSpPr>
        <p:spPr>
          <a:xfrm>
            <a:off x="720725" y="836613"/>
            <a:ext cx="7920038" cy="4922837"/>
          </a:xfrm>
        </p:spPr>
        <p:txBody>
          <a:bodyPr/>
          <a:lstStyle/>
          <a:p>
            <a:r>
              <a:rPr lang="fr-BE" sz="1400" i="1" u="sng" dirty="0" smtClean="0">
                <a:ea typeface="Geneva"/>
                <a:cs typeface="Geneva"/>
              </a:rPr>
              <a:t>Exemple</a:t>
            </a:r>
            <a:r>
              <a:rPr lang="fr-BE" sz="1400" dirty="0" smtClean="0">
                <a:ea typeface="Geneva"/>
                <a:cs typeface="Geneva"/>
              </a:rPr>
              <a:t> : </a:t>
            </a:r>
            <a:r>
              <a:rPr lang="fr-BE" sz="1400" i="1" dirty="0" smtClean="0">
                <a:ea typeface="Geneva"/>
                <a:cs typeface="Geneva"/>
              </a:rPr>
              <a:t>trois groupes politiques (</a:t>
            </a:r>
            <a:r>
              <a:rPr lang="fr-BE" sz="1400" i="1" dirty="0" err="1" smtClean="0">
                <a:ea typeface="Geneva"/>
                <a:cs typeface="Geneva"/>
              </a:rPr>
              <a:t>A,B,et</a:t>
            </a:r>
            <a:r>
              <a:rPr lang="fr-BE" sz="1400" i="1" dirty="0" smtClean="0">
                <a:ea typeface="Geneva"/>
                <a:cs typeface="Geneva"/>
              </a:rPr>
              <a:t> C) ; A et B ont signé un pacte de majorité. La répartition des 19 sièges au conseil communal se fait comme suit:</a:t>
            </a:r>
            <a:endParaRPr lang="fr-BE" sz="1400" dirty="0" smtClean="0">
              <a:ea typeface="Geneva"/>
              <a:cs typeface="Geneva"/>
            </a:endParaRPr>
          </a:p>
          <a:p>
            <a:r>
              <a:rPr lang="fr-BE" sz="1400" i="1" dirty="0" smtClean="0">
                <a:ea typeface="Geneva"/>
                <a:cs typeface="Geneva"/>
              </a:rPr>
              <a:t>Groupe politique A : 9</a:t>
            </a:r>
            <a:endParaRPr lang="fr-BE" sz="1400" dirty="0" smtClean="0">
              <a:ea typeface="Geneva"/>
              <a:cs typeface="Geneva"/>
            </a:endParaRPr>
          </a:p>
          <a:p>
            <a:r>
              <a:rPr lang="fr-BE" sz="1400" i="1" dirty="0" smtClean="0">
                <a:ea typeface="Geneva"/>
                <a:cs typeface="Geneva"/>
              </a:rPr>
              <a:t>Groupe politique B : 6</a:t>
            </a:r>
            <a:endParaRPr lang="fr-BE" sz="1400" dirty="0" smtClean="0">
              <a:ea typeface="Geneva"/>
              <a:cs typeface="Geneva"/>
            </a:endParaRPr>
          </a:p>
          <a:p>
            <a:r>
              <a:rPr lang="fr-BE" sz="1400" i="1" dirty="0" smtClean="0">
                <a:ea typeface="Geneva"/>
                <a:cs typeface="Geneva"/>
              </a:rPr>
              <a:t>Groupe politique C : 4</a:t>
            </a:r>
            <a:endParaRPr lang="fr-BE" sz="1400" dirty="0" smtClean="0">
              <a:ea typeface="Geneva"/>
              <a:cs typeface="Geneva"/>
            </a:endParaRPr>
          </a:p>
          <a:p>
            <a:pPr>
              <a:buFontTx/>
              <a:buNone/>
            </a:pPr>
            <a:r>
              <a:rPr lang="fr-BE" sz="1400" i="1" dirty="0" smtClean="0">
                <a:ea typeface="Geneva"/>
                <a:cs typeface="Geneva"/>
              </a:rPr>
              <a:t>La répartition des 9 sièges au conseil de l’action sociale :</a:t>
            </a:r>
            <a:endParaRPr lang="fr-BE" sz="1400" dirty="0" smtClean="0">
              <a:ea typeface="Geneva"/>
              <a:cs typeface="Geneva"/>
            </a:endParaRPr>
          </a:p>
          <a:p>
            <a:r>
              <a:rPr lang="fr-BE" sz="1400" i="1" dirty="0" smtClean="0">
                <a:ea typeface="Geneva"/>
                <a:cs typeface="Geneva"/>
              </a:rPr>
              <a:t>Groupe politique A : </a:t>
            </a:r>
            <a:r>
              <a:rPr lang="fr-BE" sz="1400" i="1" u="sng" dirty="0" smtClean="0">
                <a:ea typeface="Geneva"/>
                <a:cs typeface="Geneva"/>
              </a:rPr>
              <a:t>9 x 9</a:t>
            </a:r>
            <a:r>
              <a:rPr lang="fr-BE" sz="1400" i="1" dirty="0" smtClean="0">
                <a:ea typeface="Geneva"/>
                <a:cs typeface="Geneva"/>
              </a:rPr>
              <a:t> = 4,26	 soit 4 sièges </a:t>
            </a:r>
            <a:endParaRPr lang="fr-BE" sz="1400" dirty="0" smtClean="0">
              <a:ea typeface="Geneva"/>
              <a:cs typeface="Geneva"/>
            </a:endParaRPr>
          </a:p>
          <a:p>
            <a:r>
              <a:rPr lang="fr-BE" sz="1400" i="1" dirty="0" smtClean="0">
                <a:ea typeface="Geneva"/>
                <a:cs typeface="Geneva"/>
              </a:rPr>
              <a:t>		          19</a:t>
            </a:r>
            <a:endParaRPr lang="fr-BE" sz="1400" dirty="0" smtClean="0">
              <a:ea typeface="Geneva"/>
              <a:cs typeface="Geneva"/>
            </a:endParaRPr>
          </a:p>
          <a:p>
            <a:r>
              <a:rPr lang="fr-BE" sz="1400" i="1" dirty="0" smtClean="0">
                <a:ea typeface="Geneva"/>
                <a:cs typeface="Geneva"/>
              </a:rPr>
              <a:t>Groupe politique B : 9</a:t>
            </a:r>
            <a:r>
              <a:rPr lang="fr-BE" sz="1400" i="1" u="sng" dirty="0" smtClean="0">
                <a:ea typeface="Geneva"/>
                <a:cs typeface="Geneva"/>
              </a:rPr>
              <a:t> x 6</a:t>
            </a:r>
            <a:r>
              <a:rPr lang="fr-BE" sz="1400" i="1" dirty="0" smtClean="0">
                <a:ea typeface="Geneva"/>
                <a:cs typeface="Geneva"/>
              </a:rPr>
              <a:t> = 2,84  soit 2 sièges</a:t>
            </a:r>
            <a:endParaRPr lang="fr-BE" sz="1400" dirty="0" smtClean="0">
              <a:ea typeface="Geneva"/>
              <a:cs typeface="Geneva"/>
            </a:endParaRPr>
          </a:p>
          <a:p>
            <a:r>
              <a:rPr lang="fr-BE" sz="1400" i="1" dirty="0" smtClean="0">
                <a:ea typeface="Geneva"/>
                <a:cs typeface="Geneva"/>
              </a:rPr>
              <a:t>		          19</a:t>
            </a:r>
            <a:endParaRPr lang="fr-BE" sz="1400" dirty="0" smtClean="0">
              <a:ea typeface="Geneva"/>
              <a:cs typeface="Geneva"/>
            </a:endParaRPr>
          </a:p>
          <a:p>
            <a:r>
              <a:rPr lang="fr-BE" sz="1400" i="1" dirty="0" smtClean="0">
                <a:ea typeface="Geneva"/>
                <a:cs typeface="Geneva"/>
              </a:rPr>
              <a:t>Groupe politique C : 9</a:t>
            </a:r>
            <a:r>
              <a:rPr lang="fr-BE" sz="1400" i="1" u="sng" dirty="0" smtClean="0">
                <a:ea typeface="Geneva"/>
                <a:cs typeface="Geneva"/>
              </a:rPr>
              <a:t> x 4</a:t>
            </a:r>
            <a:r>
              <a:rPr lang="fr-BE" sz="1400" i="1" dirty="0" smtClean="0">
                <a:ea typeface="Geneva"/>
                <a:cs typeface="Geneva"/>
              </a:rPr>
              <a:t> = 1,90 soit 1 siège</a:t>
            </a:r>
            <a:endParaRPr lang="fr-BE" sz="1400" dirty="0" smtClean="0">
              <a:ea typeface="Geneva"/>
              <a:cs typeface="Geneva"/>
            </a:endParaRPr>
          </a:p>
          <a:p>
            <a:pPr>
              <a:buFontTx/>
              <a:buNone/>
            </a:pPr>
            <a:r>
              <a:rPr lang="fr-BE" sz="1400" i="1" dirty="0" smtClean="0">
                <a:ea typeface="Geneva"/>
                <a:cs typeface="Geneva"/>
              </a:rPr>
              <a:t>      		           19</a:t>
            </a:r>
            <a:endParaRPr lang="fr-BE" sz="1400" dirty="0" smtClean="0">
              <a:ea typeface="Geneva"/>
              <a:cs typeface="Geneva"/>
            </a:endParaRPr>
          </a:p>
          <a:p>
            <a:r>
              <a:rPr lang="fr-BE" sz="1400" i="1" dirty="0" smtClean="0">
                <a:ea typeface="Geneva"/>
                <a:cs typeface="Geneva"/>
              </a:rPr>
              <a:t>7 sièges sur les 9 à répartir ont donc été attribués. Il reste maintenant 2 sièges à répartir selon l’importance des décimales. C’est donc les groupes politiques B (0,84) et C (0,90) qui vont obtenir un siège supplémentaire chacun.</a:t>
            </a:r>
            <a:endParaRPr lang="fr-BE" sz="1400" dirty="0" smtClean="0">
              <a:ea typeface="Geneva"/>
              <a:cs typeface="Geneva"/>
            </a:endParaRPr>
          </a:p>
          <a:p>
            <a:endParaRPr lang="fr-BE" sz="1400" dirty="0" smtClean="0">
              <a:ea typeface="Geneva"/>
              <a:cs typeface="Geneva"/>
            </a:endParaRPr>
          </a:p>
          <a:p>
            <a:pPr lvl="1">
              <a:buFont typeface="Wingdings" pitchFamily="2" charset="2"/>
              <a:buChar char="Ø"/>
            </a:pPr>
            <a:r>
              <a:rPr lang="fr-BE" sz="1400" dirty="0" smtClean="0">
                <a:solidFill>
                  <a:srgbClr val="FF0000"/>
                </a:solidFill>
                <a:ea typeface="Geneva"/>
                <a:cs typeface="Geneva"/>
              </a:rPr>
              <a:t>A et B ont 7 sièges et donc la majorité au CAS</a:t>
            </a:r>
          </a:p>
        </p:txBody>
      </p:sp>
      <p:sp>
        <p:nvSpPr>
          <p:cNvPr id="4" name="Espace réservé de la date 3"/>
          <p:cNvSpPr>
            <a:spLocks noGrp="1"/>
          </p:cNvSpPr>
          <p:nvPr>
            <p:ph type="dt" sz="quarter" idx="10"/>
          </p:nvPr>
        </p:nvSpPr>
        <p:spPr/>
        <p:txBody>
          <a:bodyPr/>
          <a:lstStyle/>
          <a:p>
            <a:pPr>
              <a:defRPr/>
            </a:pPr>
            <a:fld id="{E0DFFA71-D55C-4532-B0C3-15BD1CB07FAE}" type="slidenum">
              <a:rPr lang="fr-FR" smtClean="0"/>
              <a:pPr>
                <a:defRPr/>
              </a:pPr>
              <a:t>12</a:t>
            </a:fld>
            <a:r>
              <a:rPr lang="fr-FR" smtClean="0"/>
              <a:t> </a:t>
            </a:r>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Espace réservé du contenu 2"/>
          <p:cNvSpPr>
            <a:spLocks noGrp="1"/>
          </p:cNvSpPr>
          <p:nvPr>
            <p:ph idx="1"/>
          </p:nvPr>
        </p:nvSpPr>
        <p:spPr>
          <a:xfrm>
            <a:off x="611561" y="692150"/>
            <a:ext cx="7992690" cy="4969098"/>
          </a:xfrm>
        </p:spPr>
        <p:txBody>
          <a:bodyPr/>
          <a:lstStyle/>
          <a:p>
            <a:r>
              <a:rPr lang="fr-BE" u="sng" dirty="0" smtClean="0">
                <a:ea typeface="Geneva"/>
                <a:cs typeface="Geneva"/>
              </a:rPr>
              <a:t>Deuxième méthode – </a:t>
            </a:r>
            <a:r>
              <a:rPr lang="fr-BE" dirty="0" smtClean="0">
                <a:ea typeface="Geneva"/>
                <a:cs typeface="Geneva"/>
              </a:rPr>
              <a:t>Les groupes politiques participant au pacte de majorité n’ont pas la majorité au CPAS:</a:t>
            </a:r>
          </a:p>
          <a:p>
            <a:endParaRPr lang="fr-BE" dirty="0" smtClean="0">
              <a:ea typeface="Geneva"/>
              <a:cs typeface="Geneva"/>
            </a:endParaRPr>
          </a:p>
          <a:p>
            <a:pPr>
              <a:buFontTx/>
              <a:buAutoNum type="alphaUcPeriod"/>
            </a:pPr>
            <a:r>
              <a:rPr lang="fr-BE" dirty="0" smtClean="0">
                <a:ea typeface="Geneva"/>
                <a:cs typeface="Geneva"/>
              </a:rPr>
              <a:t>On opère un clivage majorité-opposition en allouant la majorité des sièges aux listes de la majorité (5, 6, 7 ou 8 sièges si le conseil de l’action sociale est composé respectivement de 9, 11, 13 ou 15 membres) et les autres à l’opposition.</a:t>
            </a:r>
          </a:p>
          <a:p>
            <a:pPr>
              <a:buFontTx/>
              <a:buNone/>
            </a:pPr>
            <a:endParaRPr lang="fr-BE" dirty="0" smtClean="0">
              <a:ea typeface="Geneva"/>
              <a:cs typeface="Geneva"/>
            </a:endParaRPr>
          </a:p>
          <a:p>
            <a:pPr>
              <a:buFontTx/>
              <a:buNone/>
            </a:pPr>
            <a:r>
              <a:rPr lang="fr-BE" dirty="0" smtClean="0">
                <a:ea typeface="Geneva"/>
                <a:cs typeface="Geneva"/>
              </a:rPr>
              <a:t>B. 	Répartition proportionnelle des sièges entre les groupes politiques participant au pacte de majorité s'opère en </a:t>
            </a:r>
            <a:r>
              <a:rPr lang="fr-BE" u="sng" dirty="0" smtClean="0">
                <a:ea typeface="Geneva"/>
                <a:cs typeface="Geneva"/>
              </a:rPr>
              <a:t>divisant le nombre de sièges revenant aux groupes participant au pacte de majorité par le nombre de sièges détenus au conseil communal par les groupes participant au pacte de majorité, multiplié par le nombre de sièges détenus par chaque groupe au sein du conseil communal. </a:t>
            </a:r>
          </a:p>
          <a:p>
            <a:endParaRPr lang="fr-BE" dirty="0" smtClean="0">
              <a:ea typeface="Geneva"/>
              <a:cs typeface="Geneva"/>
            </a:endParaRPr>
          </a:p>
        </p:txBody>
      </p:sp>
      <p:sp>
        <p:nvSpPr>
          <p:cNvPr id="4" name="Espace réservé de la date 3"/>
          <p:cNvSpPr>
            <a:spLocks noGrp="1"/>
          </p:cNvSpPr>
          <p:nvPr>
            <p:ph type="dt" sz="quarter" idx="10"/>
          </p:nvPr>
        </p:nvSpPr>
        <p:spPr/>
        <p:txBody>
          <a:bodyPr/>
          <a:lstStyle/>
          <a:p>
            <a:pPr>
              <a:defRPr/>
            </a:pPr>
            <a:fld id="{D098058B-DEE2-4707-875B-FD7CAE209A8E}" type="slidenum">
              <a:rPr lang="fr-FR" smtClean="0"/>
              <a:pPr>
                <a:defRPr/>
              </a:pPr>
              <a:t>13</a:t>
            </a:fld>
            <a:r>
              <a:rPr lang="fr-FR" smtClean="0"/>
              <a:t> </a:t>
            </a: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Espace réservé du contenu 2"/>
          <p:cNvSpPr>
            <a:spLocks noGrp="1"/>
          </p:cNvSpPr>
          <p:nvPr>
            <p:ph idx="1"/>
          </p:nvPr>
        </p:nvSpPr>
        <p:spPr/>
        <p:txBody>
          <a:bodyPr/>
          <a:lstStyle/>
          <a:p>
            <a:pPr>
              <a:buFontTx/>
              <a:buNone/>
            </a:pPr>
            <a:endParaRPr lang="fr-BE" dirty="0" smtClean="0">
              <a:ea typeface="Geneva"/>
              <a:cs typeface="Geneva"/>
            </a:endParaRPr>
          </a:p>
          <a:p>
            <a:pPr>
              <a:buFontTx/>
              <a:buNone/>
            </a:pPr>
            <a:r>
              <a:rPr lang="fr-BE" dirty="0" smtClean="0">
                <a:ea typeface="Geneva"/>
                <a:cs typeface="Geneva"/>
              </a:rPr>
              <a:t>C. La répartition des sièges entre les groupes politiques </a:t>
            </a:r>
            <a:r>
              <a:rPr lang="fr-BE" u="sng" dirty="0" smtClean="0">
                <a:ea typeface="Geneva"/>
                <a:cs typeface="Geneva"/>
              </a:rPr>
              <a:t>ne participant pas au pacte </a:t>
            </a:r>
            <a:r>
              <a:rPr lang="fr-BE" dirty="0" smtClean="0">
                <a:ea typeface="Geneva"/>
                <a:cs typeface="Geneva"/>
              </a:rPr>
              <a:t>de majorité s'opère en divisant le nombre de sièges revenant aux groupes ne participant pas au pacte de majorité par le nombre de sièges détenus au conseil communal par les groupes ne participant pas au pacte de majorité, multiplié par le nombre de sièges détenus par chaque groupe au sein du conseil communal. </a:t>
            </a:r>
          </a:p>
          <a:p>
            <a:endParaRPr lang="fr-BE" dirty="0" smtClean="0">
              <a:ea typeface="Geneva"/>
              <a:cs typeface="Geneva"/>
            </a:endParaRPr>
          </a:p>
        </p:txBody>
      </p:sp>
      <p:sp>
        <p:nvSpPr>
          <p:cNvPr id="4" name="Espace réservé de la date 3"/>
          <p:cNvSpPr>
            <a:spLocks noGrp="1"/>
          </p:cNvSpPr>
          <p:nvPr>
            <p:ph type="dt" sz="quarter" idx="10"/>
          </p:nvPr>
        </p:nvSpPr>
        <p:spPr/>
        <p:txBody>
          <a:bodyPr/>
          <a:lstStyle/>
          <a:p>
            <a:pPr>
              <a:defRPr/>
            </a:pPr>
            <a:fld id="{2AF19DE2-5F27-40A4-B781-0F183CA9C474}" type="slidenum">
              <a:rPr lang="fr-FR" smtClean="0"/>
              <a:pPr>
                <a:defRPr/>
              </a:pPr>
              <a:t>14</a:t>
            </a:fld>
            <a:r>
              <a:rPr lang="fr-FR" smtClean="0"/>
              <a:t> </a:t>
            </a:r>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720725" y="539750"/>
            <a:ext cx="7920038" cy="46038"/>
          </a:xfrm>
        </p:spPr>
        <p:txBody>
          <a:bodyPr/>
          <a:lstStyle/>
          <a:p>
            <a:pPr>
              <a:defRPr/>
            </a:pPr>
            <a:r>
              <a:rPr lang="fr-BE" cap="none" dirty="0" smtClean="0"/>
              <a:t>2</a:t>
            </a:r>
            <a:r>
              <a:rPr lang="fr-BE" cap="none" baseline="30000" dirty="0" smtClean="0"/>
              <a:t>ième</a:t>
            </a:r>
            <a:r>
              <a:rPr lang="fr-BE" cap="none" dirty="0" smtClean="0"/>
              <a:t> hypothèse :</a:t>
            </a:r>
            <a:endParaRPr lang="fr-BE" dirty="0"/>
          </a:p>
        </p:txBody>
      </p:sp>
      <p:sp>
        <p:nvSpPr>
          <p:cNvPr id="19459" name="Espace réservé du contenu 2"/>
          <p:cNvSpPr>
            <a:spLocks noGrp="1"/>
          </p:cNvSpPr>
          <p:nvPr>
            <p:ph idx="1"/>
          </p:nvPr>
        </p:nvSpPr>
        <p:spPr>
          <a:xfrm>
            <a:off x="720725" y="836613"/>
            <a:ext cx="7920038" cy="4922837"/>
          </a:xfrm>
        </p:spPr>
        <p:txBody>
          <a:bodyPr/>
          <a:lstStyle/>
          <a:p>
            <a:pPr>
              <a:buFontTx/>
              <a:buNone/>
            </a:pPr>
            <a:r>
              <a:rPr lang="fr-BE" sz="1100" i="1" dirty="0" smtClean="0">
                <a:ea typeface="Geneva"/>
                <a:cs typeface="Geneva"/>
              </a:rPr>
              <a:t>4 groupes politiques (A,B,C et D) -  A et B ont signé un pacte de majorité. La répartition des 47 sièges au conseil communal se fait comme suit:</a:t>
            </a:r>
            <a:endParaRPr lang="fr-BE" sz="1100" dirty="0" smtClean="0">
              <a:ea typeface="Geneva"/>
              <a:cs typeface="Geneva"/>
            </a:endParaRPr>
          </a:p>
          <a:p>
            <a:r>
              <a:rPr lang="fr-BE" sz="1100" i="1" dirty="0" smtClean="0">
                <a:ea typeface="Geneva"/>
                <a:cs typeface="Geneva"/>
              </a:rPr>
              <a:t>Groupe politique A : 15</a:t>
            </a:r>
            <a:endParaRPr lang="fr-BE" sz="1100" dirty="0" smtClean="0">
              <a:ea typeface="Geneva"/>
              <a:cs typeface="Geneva"/>
            </a:endParaRPr>
          </a:p>
          <a:p>
            <a:r>
              <a:rPr lang="fr-BE" sz="1100" i="1" dirty="0" smtClean="0">
                <a:ea typeface="Geneva"/>
                <a:cs typeface="Geneva"/>
              </a:rPr>
              <a:t>Groupe politique B : 9</a:t>
            </a:r>
            <a:endParaRPr lang="fr-BE" sz="1100" dirty="0" smtClean="0">
              <a:ea typeface="Geneva"/>
              <a:cs typeface="Geneva"/>
            </a:endParaRPr>
          </a:p>
          <a:p>
            <a:r>
              <a:rPr lang="fr-BE" sz="1100" i="1" dirty="0" smtClean="0">
                <a:ea typeface="Geneva"/>
                <a:cs typeface="Geneva"/>
              </a:rPr>
              <a:t>Groupe politique C : 13</a:t>
            </a:r>
            <a:endParaRPr lang="fr-BE" sz="1100" dirty="0" smtClean="0">
              <a:ea typeface="Geneva"/>
              <a:cs typeface="Geneva"/>
            </a:endParaRPr>
          </a:p>
          <a:p>
            <a:r>
              <a:rPr lang="fr-BE" sz="1100" i="1" dirty="0" smtClean="0">
                <a:ea typeface="Geneva"/>
                <a:cs typeface="Geneva"/>
              </a:rPr>
              <a:t>Groupe politique D : 10</a:t>
            </a:r>
            <a:endParaRPr lang="fr-BE" sz="1100" dirty="0" smtClean="0">
              <a:ea typeface="Geneva"/>
              <a:cs typeface="Geneva"/>
            </a:endParaRPr>
          </a:p>
          <a:p>
            <a:pPr>
              <a:buFontTx/>
              <a:buNone/>
            </a:pPr>
            <a:r>
              <a:rPr lang="fr-BE" sz="1100" i="1" dirty="0" smtClean="0">
                <a:ea typeface="Geneva"/>
                <a:cs typeface="Geneva"/>
              </a:rPr>
              <a:t>Répartition des 13 sièges au conseil de l’action sociale :</a:t>
            </a:r>
            <a:endParaRPr lang="fr-BE" sz="1100" dirty="0" smtClean="0">
              <a:ea typeface="Geneva"/>
              <a:cs typeface="Geneva"/>
            </a:endParaRPr>
          </a:p>
          <a:p>
            <a:r>
              <a:rPr lang="fr-BE" sz="1100" i="1" dirty="0" smtClean="0">
                <a:ea typeface="Geneva"/>
                <a:cs typeface="Geneva"/>
              </a:rPr>
              <a:t>Groupe politique A : </a:t>
            </a:r>
            <a:r>
              <a:rPr lang="fr-BE" sz="1100" i="1" u="sng" dirty="0" smtClean="0">
                <a:ea typeface="Geneva"/>
                <a:cs typeface="Geneva"/>
              </a:rPr>
              <a:t>13 x 15</a:t>
            </a:r>
            <a:r>
              <a:rPr lang="fr-BE" sz="1100" i="1" dirty="0" smtClean="0">
                <a:ea typeface="Geneva"/>
                <a:cs typeface="Geneva"/>
              </a:rPr>
              <a:t> = 4,14	soit </a:t>
            </a:r>
            <a:r>
              <a:rPr lang="fr-BE" sz="1100" i="1" dirty="0" smtClean="0">
                <a:solidFill>
                  <a:srgbClr val="FF0000"/>
                </a:solidFill>
                <a:ea typeface="Geneva"/>
                <a:cs typeface="Geneva"/>
              </a:rPr>
              <a:t>4 sièges </a:t>
            </a:r>
            <a:r>
              <a:rPr lang="fr-BE" sz="1100" i="1" dirty="0" smtClean="0">
                <a:ea typeface="Geneva"/>
                <a:cs typeface="Geneva"/>
              </a:rPr>
              <a:t>immédiatement acquis</a:t>
            </a:r>
            <a:endParaRPr lang="fr-BE" sz="1100" dirty="0" smtClean="0">
              <a:ea typeface="Geneva"/>
              <a:cs typeface="Geneva"/>
            </a:endParaRPr>
          </a:p>
          <a:p>
            <a:r>
              <a:rPr lang="fr-BE" sz="1100" i="1" dirty="0" smtClean="0">
                <a:ea typeface="Geneva"/>
                <a:cs typeface="Geneva"/>
              </a:rPr>
              <a:t>		     47</a:t>
            </a:r>
            <a:endParaRPr lang="fr-BE" sz="1100" dirty="0" smtClean="0">
              <a:ea typeface="Geneva"/>
              <a:cs typeface="Geneva"/>
            </a:endParaRPr>
          </a:p>
          <a:p>
            <a:r>
              <a:rPr lang="fr-BE" sz="1100" i="1" dirty="0" smtClean="0">
                <a:ea typeface="Geneva"/>
                <a:cs typeface="Geneva"/>
              </a:rPr>
              <a:t>Groupe politique B : </a:t>
            </a:r>
            <a:r>
              <a:rPr lang="fr-BE" sz="1100" i="1" u="sng" dirty="0" smtClean="0">
                <a:ea typeface="Geneva"/>
                <a:cs typeface="Geneva"/>
              </a:rPr>
              <a:t>13 x 9</a:t>
            </a:r>
            <a:r>
              <a:rPr lang="fr-BE" sz="1100" i="1" dirty="0" smtClean="0">
                <a:ea typeface="Geneva"/>
                <a:cs typeface="Geneva"/>
              </a:rPr>
              <a:t> = 2,49 	soit </a:t>
            </a:r>
            <a:r>
              <a:rPr lang="fr-BE" sz="1100" i="1" dirty="0" smtClean="0">
                <a:solidFill>
                  <a:srgbClr val="FF0000"/>
                </a:solidFill>
                <a:ea typeface="Geneva"/>
                <a:cs typeface="Geneva"/>
              </a:rPr>
              <a:t>2 sièges </a:t>
            </a:r>
            <a:r>
              <a:rPr lang="fr-BE" sz="1100" i="1" dirty="0" smtClean="0">
                <a:ea typeface="Geneva"/>
                <a:cs typeface="Geneva"/>
              </a:rPr>
              <a:t>immédiatement acquis</a:t>
            </a:r>
            <a:endParaRPr lang="fr-BE" sz="1100" dirty="0" smtClean="0">
              <a:ea typeface="Geneva"/>
              <a:cs typeface="Geneva"/>
            </a:endParaRPr>
          </a:p>
          <a:p>
            <a:r>
              <a:rPr lang="fr-BE" sz="1100" i="1" dirty="0" smtClean="0">
                <a:ea typeface="Geneva"/>
                <a:cs typeface="Geneva"/>
              </a:rPr>
              <a:t>		     47</a:t>
            </a:r>
            <a:endParaRPr lang="fr-BE" sz="1100" dirty="0" smtClean="0">
              <a:ea typeface="Geneva"/>
              <a:cs typeface="Geneva"/>
            </a:endParaRPr>
          </a:p>
          <a:p>
            <a:r>
              <a:rPr lang="fr-BE" sz="1100" i="1" dirty="0" smtClean="0">
                <a:ea typeface="Geneva"/>
                <a:cs typeface="Geneva"/>
              </a:rPr>
              <a:t>Groupe politique C : </a:t>
            </a:r>
            <a:r>
              <a:rPr lang="fr-BE" sz="1100" i="1" u="sng" dirty="0" smtClean="0">
                <a:ea typeface="Geneva"/>
                <a:cs typeface="Geneva"/>
              </a:rPr>
              <a:t>13 x 13</a:t>
            </a:r>
            <a:r>
              <a:rPr lang="fr-BE" sz="1100" i="1" dirty="0" smtClean="0">
                <a:ea typeface="Geneva"/>
                <a:cs typeface="Geneva"/>
              </a:rPr>
              <a:t> = 3,60 	soit 3 sièges immédiatement acquis</a:t>
            </a:r>
            <a:endParaRPr lang="fr-BE" sz="1100" dirty="0" smtClean="0">
              <a:ea typeface="Geneva"/>
              <a:cs typeface="Geneva"/>
            </a:endParaRPr>
          </a:p>
          <a:p>
            <a:r>
              <a:rPr lang="fr-BE" sz="1100" i="1" dirty="0" smtClean="0">
                <a:ea typeface="Geneva"/>
                <a:cs typeface="Geneva"/>
              </a:rPr>
              <a:t>		      47</a:t>
            </a:r>
            <a:endParaRPr lang="fr-BE" sz="1100" dirty="0" smtClean="0">
              <a:ea typeface="Geneva"/>
              <a:cs typeface="Geneva"/>
            </a:endParaRPr>
          </a:p>
          <a:p>
            <a:r>
              <a:rPr lang="fr-BE" sz="1100" i="1" dirty="0" smtClean="0">
                <a:ea typeface="Geneva"/>
                <a:cs typeface="Geneva"/>
              </a:rPr>
              <a:t>Groupe politique D : </a:t>
            </a:r>
            <a:r>
              <a:rPr lang="fr-BE" sz="1100" i="1" u="sng" dirty="0" smtClean="0">
                <a:ea typeface="Geneva"/>
                <a:cs typeface="Geneva"/>
              </a:rPr>
              <a:t>13 x 10</a:t>
            </a:r>
            <a:r>
              <a:rPr lang="fr-BE" sz="1100" i="1" dirty="0" smtClean="0">
                <a:ea typeface="Geneva"/>
                <a:cs typeface="Geneva"/>
              </a:rPr>
              <a:t> = 2, 77 	soit 2 sièges immédiatement acquis</a:t>
            </a:r>
            <a:endParaRPr lang="fr-BE" sz="1100" dirty="0" smtClean="0">
              <a:ea typeface="Geneva"/>
              <a:cs typeface="Geneva"/>
            </a:endParaRPr>
          </a:p>
          <a:p>
            <a:r>
              <a:rPr lang="fr-BE" sz="1100" i="1" dirty="0" smtClean="0">
                <a:ea typeface="Geneva"/>
                <a:cs typeface="Geneva"/>
              </a:rPr>
              <a:t>		      47</a:t>
            </a:r>
            <a:endParaRPr lang="fr-BE" sz="1100" dirty="0" smtClean="0">
              <a:ea typeface="Geneva"/>
              <a:cs typeface="Geneva"/>
            </a:endParaRPr>
          </a:p>
          <a:p>
            <a:r>
              <a:rPr lang="fr-BE" sz="1100" i="1" dirty="0" smtClean="0">
                <a:ea typeface="Geneva"/>
                <a:cs typeface="Geneva"/>
              </a:rPr>
              <a:t>11 sièges sur les 13 à répartir ont donc été attribués. Il reste maintenant 2 sièges à répartir selon l’importance des décimales. C’est donc les groupes politiques C (0,60) et D (0,77) qui vont obtenir un siège supplémentaire chacun.</a:t>
            </a:r>
            <a:endParaRPr lang="fr-BE" sz="1100" dirty="0" smtClean="0">
              <a:ea typeface="Geneva"/>
              <a:cs typeface="Geneva"/>
            </a:endParaRPr>
          </a:p>
          <a:p>
            <a:pPr>
              <a:buFontTx/>
              <a:buNone/>
            </a:pPr>
            <a:r>
              <a:rPr lang="fr-BE" sz="1100" i="1" u="sng" dirty="0" smtClean="0">
                <a:ea typeface="Geneva"/>
                <a:cs typeface="Geneva"/>
              </a:rPr>
              <a:t>Résumé de la répartition des sièges :</a:t>
            </a:r>
            <a:endParaRPr lang="fr-BE" sz="1100" dirty="0" smtClean="0">
              <a:ea typeface="Geneva"/>
              <a:cs typeface="Geneva"/>
            </a:endParaRPr>
          </a:p>
          <a:p>
            <a:r>
              <a:rPr lang="fr-BE" sz="1100" i="1" dirty="0" smtClean="0">
                <a:solidFill>
                  <a:srgbClr val="FF0000"/>
                </a:solidFill>
                <a:ea typeface="Geneva"/>
                <a:cs typeface="Geneva"/>
              </a:rPr>
              <a:t>Groupe politique A : 4 sièges</a:t>
            </a:r>
            <a:endParaRPr lang="fr-BE" sz="1100" dirty="0" smtClean="0">
              <a:solidFill>
                <a:srgbClr val="FF0000"/>
              </a:solidFill>
              <a:ea typeface="Geneva"/>
              <a:cs typeface="Geneva"/>
            </a:endParaRPr>
          </a:p>
          <a:p>
            <a:r>
              <a:rPr lang="fr-BE" sz="1100" i="1" dirty="0" smtClean="0">
                <a:solidFill>
                  <a:srgbClr val="FF0000"/>
                </a:solidFill>
                <a:ea typeface="Geneva"/>
                <a:cs typeface="Geneva"/>
              </a:rPr>
              <a:t>Groupe politique B : 2 sièges</a:t>
            </a:r>
            <a:endParaRPr lang="fr-BE" sz="1100" dirty="0" smtClean="0">
              <a:solidFill>
                <a:srgbClr val="FF0000"/>
              </a:solidFill>
              <a:ea typeface="Geneva"/>
              <a:cs typeface="Geneva"/>
            </a:endParaRPr>
          </a:p>
          <a:p>
            <a:r>
              <a:rPr lang="fr-BE" sz="1100" i="1" dirty="0" smtClean="0">
                <a:ea typeface="Geneva"/>
                <a:cs typeface="Geneva"/>
              </a:rPr>
              <a:t>Groupe politique C : 4 sièges</a:t>
            </a:r>
            <a:endParaRPr lang="fr-BE" sz="1100" dirty="0" smtClean="0">
              <a:ea typeface="Geneva"/>
              <a:cs typeface="Geneva"/>
            </a:endParaRPr>
          </a:p>
          <a:p>
            <a:r>
              <a:rPr lang="fr-BE" sz="1100" i="1" dirty="0" smtClean="0">
                <a:ea typeface="Geneva"/>
                <a:cs typeface="Geneva"/>
              </a:rPr>
              <a:t>Groupe politique D : 3 sièges</a:t>
            </a:r>
            <a:endParaRPr lang="fr-BE" sz="1100" dirty="0" smtClean="0">
              <a:ea typeface="Geneva"/>
              <a:cs typeface="Geneva"/>
            </a:endParaRPr>
          </a:p>
          <a:p>
            <a:pPr>
              <a:buFontTx/>
              <a:buNone/>
            </a:pPr>
            <a:r>
              <a:rPr lang="fr-BE" sz="1100" i="1" dirty="0" smtClean="0">
                <a:ea typeface="Geneva"/>
                <a:cs typeface="Geneva"/>
              </a:rPr>
              <a:t>Les deux groupes politiques participant au pacte de majorité (A et B) </a:t>
            </a:r>
            <a:r>
              <a:rPr lang="fr-BE" sz="1100" i="1" u="sng" dirty="0" smtClean="0">
                <a:solidFill>
                  <a:srgbClr val="FF0000"/>
                </a:solidFill>
                <a:ea typeface="Geneva"/>
                <a:cs typeface="Geneva"/>
              </a:rPr>
              <a:t>n’ont pas la majorité </a:t>
            </a:r>
            <a:r>
              <a:rPr lang="fr-BE" sz="1100" i="1" dirty="0" smtClean="0">
                <a:ea typeface="Geneva"/>
                <a:cs typeface="Geneva"/>
              </a:rPr>
              <a:t>des sièges au conseil de l’action sociale. </a:t>
            </a:r>
            <a:endParaRPr lang="fr-BE" sz="1100" dirty="0" smtClean="0">
              <a:ea typeface="Geneva"/>
              <a:cs typeface="Geneva"/>
            </a:endParaRPr>
          </a:p>
          <a:p>
            <a:pPr>
              <a:buFontTx/>
              <a:buNone/>
            </a:pPr>
            <a:r>
              <a:rPr lang="fr-BE" sz="1200" dirty="0" smtClean="0">
                <a:ea typeface="Geneva"/>
                <a:cs typeface="Geneva"/>
              </a:rPr>
              <a:t> </a:t>
            </a:r>
          </a:p>
          <a:p>
            <a:endParaRPr lang="fr-BE" sz="1200" dirty="0" smtClean="0">
              <a:ea typeface="Geneva"/>
              <a:cs typeface="Geneva"/>
            </a:endParaRPr>
          </a:p>
        </p:txBody>
      </p:sp>
      <p:sp>
        <p:nvSpPr>
          <p:cNvPr id="4" name="Espace réservé de la date 3"/>
          <p:cNvSpPr>
            <a:spLocks noGrp="1"/>
          </p:cNvSpPr>
          <p:nvPr>
            <p:ph type="dt" sz="quarter" idx="10"/>
          </p:nvPr>
        </p:nvSpPr>
        <p:spPr/>
        <p:txBody>
          <a:bodyPr/>
          <a:lstStyle/>
          <a:p>
            <a:pPr>
              <a:defRPr/>
            </a:pPr>
            <a:fld id="{C3B90635-E6EC-4485-A5DE-A5A54F0E668C}" type="slidenum">
              <a:rPr lang="fr-FR" smtClean="0"/>
              <a:pPr>
                <a:defRPr/>
              </a:pPr>
              <a:t>15</a:t>
            </a:fld>
            <a:r>
              <a:rPr lang="fr-FR" smtClean="0"/>
              <a:t> </a:t>
            </a:r>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720725" y="539750"/>
            <a:ext cx="7920038" cy="46038"/>
          </a:xfrm>
        </p:spPr>
        <p:txBody>
          <a:bodyPr/>
          <a:lstStyle/>
          <a:p>
            <a:pPr>
              <a:defRPr/>
            </a:pPr>
            <a:endParaRPr lang="fr-BE" dirty="0"/>
          </a:p>
        </p:txBody>
      </p:sp>
      <p:sp>
        <p:nvSpPr>
          <p:cNvPr id="20483" name="Espace réservé du contenu 2"/>
          <p:cNvSpPr>
            <a:spLocks noGrp="1"/>
          </p:cNvSpPr>
          <p:nvPr>
            <p:ph idx="1"/>
          </p:nvPr>
        </p:nvSpPr>
        <p:spPr>
          <a:xfrm>
            <a:off x="720725" y="620713"/>
            <a:ext cx="7920038" cy="5138737"/>
          </a:xfrm>
        </p:spPr>
        <p:txBody>
          <a:bodyPr/>
          <a:lstStyle/>
          <a:p>
            <a:r>
              <a:rPr lang="fr-BE" sz="1100" i="1" smtClean="0">
                <a:ea typeface="Geneva"/>
                <a:cs typeface="Geneva"/>
              </a:rPr>
              <a:t>Groupe politique A et B : 7 sièges garantis</a:t>
            </a:r>
            <a:endParaRPr lang="fr-BE" sz="1100" smtClean="0">
              <a:ea typeface="Geneva"/>
              <a:cs typeface="Geneva"/>
            </a:endParaRPr>
          </a:p>
          <a:p>
            <a:pPr>
              <a:buFontTx/>
              <a:buNone/>
            </a:pPr>
            <a:r>
              <a:rPr lang="fr-BE" sz="1100" i="1" smtClean="0">
                <a:ea typeface="Geneva"/>
                <a:cs typeface="Geneva"/>
              </a:rPr>
              <a:t>La répartition entre A et B s’opère de la manière suivante :</a:t>
            </a:r>
            <a:endParaRPr lang="fr-BE" sz="1100" smtClean="0">
              <a:ea typeface="Geneva"/>
              <a:cs typeface="Geneva"/>
            </a:endParaRPr>
          </a:p>
          <a:p>
            <a:r>
              <a:rPr lang="fr-BE" sz="1100" i="1" smtClean="0">
                <a:ea typeface="Geneva"/>
                <a:cs typeface="Geneva"/>
              </a:rPr>
              <a:t>Groupe politique A : </a:t>
            </a:r>
            <a:r>
              <a:rPr lang="fr-BE" sz="1100" i="1" u="sng" smtClean="0">
                <a:ea typeface="Geneva"/>
                <a:cs typeface="Geneva"/>
              </a:rPr>
              <a:t>15 x 7 </a:t>
            </a:r>
            <a:r>
              <a:rPr lang="fr-BE" sz="1100" i="1" smtClean="0">
                <a:ea typeface="Geneva"/>
                <a:cs typeface="Geneva"/>
              </a:rPr>
              <a:t>= 4,375 	soit 4 sièges immédiatement acquis</a:t>
            </a:r>
            <a:endParaRPr lang="fr-BE" sz="1100" smtClean="0">
              <a:ea typeface="Geneva"/>
              <a:cs typeface="Geneva"/>
            </a:endParaRPr>
          </a:p>
          <a:p>
            <a:r>
              <a:rPr lang="fr-BE" sz="1100" i="1" smtClean="0">
                <a:ea typeface="Geneva"/>
                <a:cs typeface="Geneva"/>
              </a:rPr>
              <a:t>		     24</a:t>
            </a:r>
            <a:endParaRPr lang="fr-BE" sz="1100" smtClean="0">
              <a:ea typeface="Geneva"/>
              <a:cs typeface="Geneva"/>
            </a:endParaRPr>
          </a:p>
          <a:p>
            <a:r>
              <a:rPr lang="fr-BE" sz="1100" i="1" smtClean="0">
                <a:ea typeface="Geneva"/>
                <a:cs typeface="Geneva"/>
              </a:rPr>
              <a:t>Groupe politique B : </a:t>
            </a:r>
            <a:r>
              <a:rPr lang="fr-BE" sz="1100" i="1" u="sng" smtClean="0">
                <a:ea typeface="Geneva"/>
                <a:cs typeface="Geneva"/>
              </a:rPr>
              <a:t>9 x 7</a:t>
            </a:r>
            <a:r>
              <a:rPr lang="fr-BE" sz="1100" i="1" smtClean="0">
                <a:ea typeface="Geneva"/>
                <a:cs typeface="Geneva"/>
              </a:rPr>
              <a:t> = 2,625	soit 2 sièges immédiatement acquis</a:t>
            </a:r>
            <a:endParaRPr lang="fr-BE" sz="1100" smtClean="0">
              <a:ea typeface="Geneva"/>
              <a:cs typeface="Geneva"/>
            </a:endParaRPr>
          </a:p>
          <a:p>
            <a:r>
              <a:rPr lang="fr-BE" sz="1100" i="1" smtClean="0">
                <a:ea typeface="Geneva"/>
                <a:cs typeface="Geneva"/>
              </a:rPr>
              <a:t>		    24</a:t>
            </a:r>
            <a:endParaRPr lang="fr-BE" sz="1100" smtClean="0">
              <a:ea typeface="Geneva"/>
              <a:cs typeface="Geneva"/>
            </a:endParaRPr>
          </a:p>
          <a:p>
            <a:r>
              <a:rPr lang="fr-BE" sz="1100" i="1" smtClean="0">
                <a:ea typeface="Geneva"/>
                <a:cs typeface="Geneva"/>
              </a:rPr>
              <a:t>6 sièges sur les 7 à répartir entre les groupes politiques participant au pacte de majorité ont donc été attribués +  1 siège à répartir selon l’importance des décimales. C’est donc le groupe politique B (0,625) qui va obtenir un siège supplémentaire.</a:t>
            </a:r>
            <a:endParaRPr lang="fr-BE" sz="1100" smtClean="0">
              <a:ea typeface="Geneva"/>
              <a:cs typeface="Geneva"/>
            </a:endParaRPr>
          </a:p>
          <a:p>
            <a:pPr>
              <a:buFontTx/>
              <a:buNone/>
            </a:pPr>
            <a:endParaRPr lang="fr-BE" sz="1100" smtClean="0">
              <a:ea typeface="Geneva"/>
              <a:cs typeface="Geneva"/>
            </a:endParaRPr>
          </a:p>
          <a:p>
            <a:pPr>
              <a:buFontTx/>
              <a:buNone/>
            </a:pPr>
            <a:r>
              <a:rPr lang="fr-BE" sz="1100" i="1" smtClean="0">
                <a:ea typeface="Geneva"/>
                <a:cs typeface="Geneva"/>
              </a:rPr>
              <a:t>Groupe politique C et D : 6 sièges  </a:t>
            </a:r>
            <a:endParaRPr lang="fr-BE" sz="1100" smtClean="0">
              <a:ea typeface="Geneva"/>
              <a:cs typeface="Geneva"/>
            </a:endParaRPr>
          </a:p>
          <a:p>
            <a:r>
              <a:rPr lang="fr-BE" sz="1100" i="1" smtClean="0">
                <a:ea typeface="Geneva"/>
                <a:cs typeface="Geneva"/>
              </a:rPr>
              <a:t>La répartition entre C et D s’opère de la manière suivante :</a:t>
            </a:r>
            <a:endParaRPr lang="fr-BE" sz="1100" smtClean="0">
              <a:ea typeface="Geneva"/>
              <a:cs typeface="Geneva"/>
            </a:endParaRPr>
          </a:p>
          <a:p>
            <a:r>
              <a:rPr lang="fr-BE" sz="1100" i="1" smtClean="0">
                <a:ea typeface="Geneva"/>
                <a:cs typeface="Geneva"/>
              </a:rPr>
              <a:t>Groupe politique C : </a:t>
            </a:r>
            <a:r>
              <a:rPr lang="fr-BE" sz="1100" i="1" u="sng" smtClean="0">
                <a:ea typeface="Geneva"/>
                <a:cs typeface="Geneva"/>
              </a:rPr>
              <a:t>13 x 6 </a:t>
            </a:r>
            <a:r>
              <a:rPr lang="fr-BE" sz="1100" i="1" smtClean="0">
                <a:ea typeface="Geneva"/>
                <a:cs typeface="Geneva"/>
              </a:rPr>
              <a:t>= 3,39 	soit 3 sièges immédiatement acquis</a:t>
            </a:r>
            <a:endParaRPr lang="fr-BE" sz="1100" smtClean="0">
              <a:ea typeface="Geneva"/>
              <a:cs typeface="Geneva"/>
            </a:endParaRPr>
          </a:p>
          <a:p>
            <a:r>
              <a:rPr lang="fr-BE" sz="1100" i="1" smtClean="0">
                <a:ea typeface="Geneva"/>
                <a:cs typeface="Geneva"/>
              </a:rPr>
              <a:t>		     23</a:t>
            </a:r>
            <a:endParaRPr lang="fr-BE" sz="1100" smtClean="0">
              <a:ea typeface="Geneva"/>
              <a:cs typeface="Geneva"/>
            </a:endParaRPr>
          </a:p>
          <a:p>
            <a:r>
              <a:rPr lang="fr-BE" sz="1100" i="1" smtClean="0">
                <a:ea typeface="Geneva"/>
                <a:cs typeface="Geneva"/>
              </a:rPr>
              <a:t>Groupe politique D : </a:t>
            </a:r>
            <a:r>
              <a:rPr lang="fr-BE" sz="1100" i="1" u="sng" smtClean="0">
                <a:ea typeface="Geneva"/>
                <a:cs typeface="Geneva"/>
              </a:rPr>
              <a:t>10 x 6</a:t>
            </a:r>
            <a:r>
              <a:rPr lang="fr-BE" sz="1100" i="1" smtClean="0">
                <a:ea typeface="Geneva"/>
                <a:cs typeface="Geneva"/>
              </a:rPr>
              <a:t> = 2,61	soit 2 sièges immédiatement acquis</a:t>
            </a:r>
            <a:endParaRPr lang="fr-BE" sz="1100" smtClean="0">
              <a:ea typeface="Geneva"/>
              <a:cs typeface="Geneva"/>
            </a:endParaRPr>
          </a:p>
          <a:p>
            <a:r>
              <a:rPr lang="fr-BE" sz="1100" i="1" smtClean="0">
                <a:ea typeface="Geneva"/>
                <a:cs typeface="Geneva"/>
              </a:rPr>
              <a:t>		     23</a:t>
            </a:r>
            <a:endParaRPr lang="fr-BE" sz="1100" smtClean="0">
              <a:ea typeface="Geneva"/>
              <a:cs typeface="Geneva"/>
            </a:endParaRPr>
          </a:p>
          <a:p>
            <a:r>
              <a:rPr lang="fr-BE" sz="1100" i="1" smtClean="0">
                <a:ea typeface="Geneva"/>
                <a:cs typeface="Geneva"/>
              </a:rPr>
              <a:t>5 sièges sur les 6 à répartir entre les groupes politiques  +  1 siège à répartir selon l’importance des décimales. C’est donc le groupe politique D (0,61) qui va obtenir un siège supplémentaire.</a:t>
            </a:r>
            <a:endParaRPr lang="fr-BE" sz="1100" smtClean="0">
              <a:ea typeface="Geneva"/>
              <a:cs typeface="Geneva"/>
            </a:endParaRPr>
          </a:p>
          <a:p>
            <a:r>
              <a:rPr lang="fr-BE" sz="1100" i="1" smtClean="0">
                <a:ea typeface="Geneva"/>
                <a:cs typeface="Geneva"/>
              </a:rPr>
              <a:t> </a:t>
            </a:r>
            <a:endParaRPr lang="fr-BE" sz="1100" smtClean="0">
              <a:ea typeface="Geneva"/>
              <a:cs typeface="Geneva"/>
            </a:endParaRPr>
          </a:p>
          <a:p>
            <a:r>
              <a:rPr lang="fr-BE" sz="1100" i="1" u="sng" smtClean="0">
                <a:ea typeface="Geneva"/>
                <a:cs typeface="Geneva"/>
              </a:rPr>
              <a:t>Résumé de la répartition des sièges :</a:t>
            </a:r>
            <a:endParaRPr lang="fr-BE" sz="1100" smtClean="0">
              <a:ea typeface="Geneva"/>
              <a:cs typeface="Geneva"/>
            </a:endParaRPr>
          </a:p>
          <a:p>
            <a:r>
              <a:rPr lang="fr-BE" sz="1100" i="1" smtClean="0">
                <a:ea typeface="Geneva"/>
                <a:cs typeface="Geneva"/>
              </a:rPr>
              <a:t>Groupe politique A : 4 sièges</a:t>
            </a:r>
            <a:endParaRPr lang="fr-BE" sz="1100" smtClean="0">
              <a:ea typeface="Geneva"/>
              <a:cs typeface="Geneva"/>
            </a:endParaRPr>
          </a:p>
          <a:p>
            <a:r>
              <a:rPr lang="fr-BE" sz="1100" i="1" smtClean="0">
                <a:ea typeface="Geneva"/>
                <a:cs typeface="Geneva"/>
              </a:rPr>
              <a:t>Groupe politique B : 3 sièges</a:t>
            </a:r>
            <a:endParaRPr lang="fr-BE" sz="1100" smtClean="0">
              <a:ea typeface="Geneva"/>
              <a:cs typeface="Geneva"/>
            </a:endParaRPr>
          </a:p>
          <a:p>
            <a:r>
              <a:rPr lang="fr-BE" sz="1100" i="1" smtClean="0">
                <a:ea typeface="Geneva"/>
                <a:cs typeface="Geneva"/>
              </a:rPr>
              <a:t>Groupe politique C : 3 sièges</a:t>
            </a:r>
            <a:endParaRPr lang="fr-BE" sz="1100" smtClean="0">
              <a:ea typeface="Geneva"/>
              <a:cs typeface="Geneva"/>
            </a:endParaRPr>
          </a:p>
          <a:p>
            <a:r>
              <a:rPr lang="fr-BE" sz="1100" i="1" smtClean="0">
                <a:ea typeface="Geneva"/>
                <a:cs typeface="Geneva"/>
              </a:rPr>
              <a:t>Groupe politique D : 3 sièges</a:t>
            </a:r>
            <a:endParaRPr lang="fr-BE" sz="1100" smtClean="0">
              <a:ea typeface="Geneva"/>
              <a:cs typeface="Geneva"/>
            </a:endParaRPr>
          </a:p>
          <a:p>
            <a:pPr>
              <a:buFontTx/>
              <a:buNone/>
            </a:pPr>
            <a:r>
              <a:rPr lang="fr-BE" sz="1200" i="1" smtClean="0">
                <a:ea typeface="Geneva"/>
                <a:cs typeface="Geneva"/>
              </a:rPr>
              <a:t> </a:t>
            </a:r>
            <a:endParaRPr lang="fr-BE" sz="1200" smtClean="0">
              <a:ea typeface="Geneva"/>
              <a:cs typeface="Geneva"/>
            </a:endParaRPr>
          </a:p>
          <a:p>
            <a:endParaRPr lang="fr-BE" sz="1200" smtClean="0">
              <a:ea typeface="Geneva"/>
              <a:cs typeface="Geneva"/>
            </a:endParaRPr>
          </a:p>
        </p:txBody>
      </p:sp>
      <p:sp>
        <p:nvSpPr>
          <p:cNvPr id="4" name="Espace réservé de la date 3"/>
          <p:cNvSpPr>
            <a:spLocks noGrp="1"/>
          </p:cNvSpPr>
          <p:nvPr>
            <p:ph type="dt" sz="quarter" idx="10"/>
          </p:nvPr>
        </p:nvSpPr>
        <p:spPr/>
        <p:txBody>
          <a:bodyPr/>
          <a:lstStyle/>
          <a:p>
            <a:pPr>
              <a:defRPr/>
            </a:pPr>
            <a:fld id="{310A62EB-2067-485D-B22D-677FC01ECF0F}" type="slidenum">
              <a:rPr lang="fr-FR" smtClean="0"/>
              <a:pPr>
                <a:defRPr/>
              </a:pPr>
              <a:t>16</a:t>
            </a:fld>
            <a:r>
              <a:rPr lang="fr-FR" smtClean="0"/>
              <a:t> </a:t>
            </a:r>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Espace réservé du contenu 2"/>
          <p:cNvSpPr>
            <a:spLocks noGrp="1"/>
          </p:cNvSpPr>
          <p:nvPr>
            <p:ph idx="1"/>
          </p:nvPr>
        </p:nvSpPr>
        <p:spPr/>
        <p:txBody>
          <a:bodyPr/>
          <a:lstStyle/>
          <a:p>
            <a:pPr>
              <a:buFontTx/>
              <a:buNone/>
            </a:pPr>
            <a:endParaRPr lang="fr-BE" dirty="0" smtClean="0">
              <a:ea typeface="Geneva"/>
              <a:cs typeface="Geneva"/>
            </a:endParaRPr>
          </a:p>
          <a:p>
            <a:pPr>
              <a:buFontTx/>
              <a:buNone/>
            </a:pPr>
            <a:r>
              <a:rPr lang="fr-BE" dirty="0" smtClean="0">
                <a:ea typeface="Geneva"/>
                <a:cs typeface="Geneva"/>
              </a:rPr>
              <a:t>4. Conditions d’éligibilité et d’incompatibilité : Art. 7, 8 et 9 L.O.) </a:t>
            </a:r>
          </a:p>
          <a:p>
            <a:pPr>
              <a:buFontTx/>
              <a:buNone/>
            </a:pPr>
            <a:endParaRPr lang="fr-BE" dirty="0" smtClean="0">
              <a:ea typeface="Geneva"/>
              <a:cs typeface="Geneva"/>
            </a:endParaRPr>
          </a:p>
          <a:p>
            <a:pPr>
              <a:buFontTx/>
              <a:buNone/>
            </a:pPr>
            <a:r>
              <a:rPr lang="fr-BE" dirty="0" smtClean="0">
                <a:ea typeface="Geneva"/>
                <a:cs typeface="Geneva"/>
              </a:rPr>
              <a:t>	- Mandataires déchus par le GW pour non respect des obligations en matière de déclaration des mandats.</a:t>
            </a:r>
          </a:p>
          <a:p>
            <a:pPr>
              <a:buFontTx/>
              <a:buNone/>
            </a:pPr>
            <a:endParaRPr lang="fr-BE" dirty="0" smtClean="0">
              <a:ea typeface="Geneva"/>
              <a:cs typeface="Geneva"/>
            </a:endParaRPr>
          </a:p>
          <a:p>
            <a:pPr>
              <a:buFontTx/>
              <a:buNone/>
            </a:pPr>
            <a:r>
              <a:rPr lang="fr-BE" dirty="0" smtClean="0">
                <a:ea typeface="Geneva"/>
                <a:cs typeface="Geneva"/>
              </a:rPr>
              <a:t>5. Absence de pacte de majorité</a:t>
            </a:r>
          </a:p>
          <a:p>
            <a:pPr>
              <a:buFontTx/>
              <a:buNone/>
            </a:pPr>
            <a:r>
              <a:rPr lang="fr-BE" dirty="0" smtClean="0">
                <a:ea typeface="Geneva"/>
                <a:cs typeface="Geneva"/>
              </a:rPr>
              <a:t>  </a:t>
            </a:r>
          </a:p>
          <a:p>
            <a:r>
              <a:rPr lang="fr-BE" dirty="0" smtClean="0">
                <a:ea typeface="Geneva"/>
                <a:cs typeface="Geneva"/>
              </a:rPr>
              <a:t>Conséquence sur le dépôt des listes au CPAS (1 mois après l’adoption du pacte)</a:t>
            </a:r>
          </a:p>
        </p:txBody>
      </p:sp>
      <p:sp>
        <p:nvSpPr>
          <p:cNvPr id="4" name="Espace réservé de la date 3"/>
          <p:cNvSpPr>
            <a:spLocks noGrp="1"/>
          </p:cNvSpPr>
          <p:nvPr>
            <p:ph type="dt" sz="quarter" idx="10"/>
          </p:nvPr>
        </p:nvSpPr>
        <p:spPr/>
        <p:txBody>
          <a:bodyPr/>
          <a:lstStyle/>
          <a:p>
            <a:pPr>
              <a:defRPr/>
            </a:pPr>
            <a:fld id="{24447336-857E-43E7-ADCA-9C68CB6CBA5B}" type="slidenum">
              <a:rPr lang="fr-FR" smtClean="0"/>
              <a:pPr>
                <a:defRPr/>
              </a:pPr>
              <a:t>17</a:t>
            </a:fld>
            <a:r>
              <a:rPr lang="fr-FR" smtClean="0"/>
              <a:t> </a:t>
            </a:r>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p:txBody>
          <a:bodyPr/>
          <a:lstStyle/>
          <a:p>
            <a:pPr>
              <a:defRPr/>
            </a:pPr>
            <a:r>
              <a:rPr lang="fr-BE" dirty="0" smtClean="0"/>
              <a:t/>
            </a:r>
            <a:br>
              <a:rPr lang="fr-BE" dirty="0" smtClean="0"/>
            </a:br>
            <a:r>
              <a:rPr lang="fr-BE" dirty="0" smtClean="0"/>
              <a:t>LUNDI 3 DÉCEMBRE 2018 – Séance d’installation </a:t>
            </a:r>
            <a:endParaRPr lang="fr-BE" dirty="0"/>
          </a:p>
        </p:txBody>
      </p:sp>
      <p:sp>
        <p:nvSpPr>
          <p:cNvPr id="23555" name="Espace réservé du contenu 2"/>
          <p:cNvSpPr>
            <a:spLocks noGrp="1"/>
          </p:cNvSpPr>
          <p:nvPr>
            <p:ph idx="1"/>
          </p:nvPr>
        </p:nvSpPr>
        <p:spPr/>
        <p:txBody>
          <a:bodyPr/>
          <a:lstStyle/>
          <a:p>
            <a:pPr lvl="0">
              <a:buNone/>
            </a:pPr>
            <a:r>
              <a:rPr lang="fr-BE" u="sng" dirty="0" smtClean="0"/>
              <a:t>Ordre du jour</a:t>
            </a:r>
            <a:r>
              <a:rPr lang="fr-BE" dirty="0" smtClean="0"/>
              <a:t> : </a:t>
            </a:r>
          </a:p>
          <a:p>
            <a:pPr lvl="0"/>
            <a:r>
              <a:rPr lang="fr-BE" dirty="0" smtClean="0"/>
              <a:t>Communication relative à la validation des élections</a:t>
            </a:r>
          </a:p>
          <a:p>
            <a:pPr lvl="0"/>
            <a:r>
              <a:rPr lang="fr-BE" dirty="0" smtClean="0"/>
              <a:t>Examen des conditions d</a:t>
            </a:r>
            <a:r>
              <a:rPr lang="fr-BE" u="sng" dirty="0" smtClean="0"/>
              <a:t>’éligibilité</a:t>
            </a:r>
            <a:r>
              <a:rPr lang="fr-BE" dirty="0" smtClean="0"/>
              <a:t> et des incompatibilités</a:t>
            </a:r>
          </a:p>
          <a:p>
            <a:pPr lvl="0"/>
            <a:r>
              <a:rPr lang="fr-BE" dirty="0" smtClean="0"/>
              <a:t>Prestation de serment des conseillers communaux</a:t>
            </a:r>
          </a:p>
          <a:p>
            <a:pPr lvl="0"/>
            <a:r>
              <a:rPr lang="fr-BE" dirty="0" smtClean="0"/>
              <a:t>Prise d’acte des désistements en vertu de l’article L1122-4 du CDLD</a:t>
            </a:r>
          </a:p>
          <a:p>
            <a:pPr lvl="0"/>
            <a:r>
              <a:rPr lang="fr-BE" dirty="0" smtClean="0"/>
              <a:t>Examen des conditions d’éligibilité et des incompatibilités des suppléants</a:t>
            </a:r>
          </a:p>
          <a:p>
            <a:pPr lvl="0"/>
            <a:r>
              <a:rPr lang="fr-BE" dirty="0" smtClean="0"/>
              <a:t>Prestation de serment des suppléants</a:t>
            </a:r>
          </a:p>
          <a:p>
            <a:endParaRPr lang="fr-BE" dirty="0" smtClean="0">
              <a:ea typeface="Geneva"/>
              <a:cs typeface="Geneva"/>
            </a:endParaRPr>
          </a:p>
          <a:p>
            <a:endParaRPr lang="fr-BE" dirty="0" smtClean="0">
              <a:ea typeface="Geneva"/>
              <a:cs typeface="Geneva"/>
            </a:endParaRPr>
          </a:p>
          <a:p>
            <a:endParaRPr lang="fr-BE" dirty="0" smtClean="0">
              <a:ea typeface="Geneva"/>
              <a:cs typeface="Geneva"/>
            </a:endParaRPr>
          </a:p>
          <a:p>
            <a:endParaRPr lang="fr-BE" dirty="0" smtClean="0">
              <a:ea typeface="Geneva"/>
              <a:cs typeface="Geneva"/>
            </a:endParaRPr>
          </a:p>
          <a:p>
            <a:endParaRPr lang="fr-BE" dirty="0" smtClean="0">
              <a:ea typeface="Geneva"/>
              <a:cs typeface="Geneva"/>
            </a:endParaRPr>
          </a:p>
          <a:p>
            <a:endParaRPr lang="fr-BE" dirty="0" smtClean="0">
              <a:ea typeface="Geneva"/>
              <a:cs typeface="Geneva"/>
            </a:endParaRPr>
          </a:p>
          <a:p>
            <a:endParaRPr lang="fr-BE" dirty="0" smtClean="0">
              <a:ea typeface="Geneva"/>
              <a:cs typeface="Geneva"/>
            </a:endParaRPr>
          </a:p>
          <a:p>
            <a:endParaRPr lang="fr-BE" dirty="0" smtClean="0">
              <a:ea typeface="Geneva"/>
              <a:cs typeface="Geneva"/>
            </a:endParaRPr>
          </a:p>
        </p:txBody>
      </p:sp>
      <p:sp>
        <p:nvSpPr>
          <p:cNvPr id="23556" name="Espace réservé de la date 3"/>
          <p:cNvSpPr>
            <a:spLocks noGrp="1"/>
          </p:cNvSpPr>
          <p:nvPr>
            <p:ph type="dt" sz="quarter" idx="10"/>
          </p:nvPr>
        </p:nvSpPr>
        <p:spPr>
          <a:noFill/>
        </p:spPr>
        <p:txBody>
          <a:bodyPr/>
          <a:lstStyle/>
          <a:p>
            <a:fld id="{C4F1BFBD-AD18-4A4D-9E39-321316113949}" type="slidenum">
              <a:rPr lang="fr-FR" smtClean="0">
                <a:latin typeface="Arial" pitchFamily="34" charset="0"/>
                <a:ea typeface="Geneva"/>
                <a:cs typeface="Geneva"/>
              </a:rPr>
              <a:pPr/>
              <a:t>18</a:t>
            </a:fld>
            <a:r>
              <a:rPr lang="fr-FR" smtClean="0">
                <a:latin typeface="Arial" pitchFamily="34" charset="0"/>
                <a:ea typeface="Geneva"/>
                <a:cs typeface="Geneva"/>
              </a:rPr>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lvl="0"/>
            <a:endParaRPr lang="fr-BE" dirty="0" smtClean="0"/>
          </a:p>
          <a:p>
            <a:pPr lvl="0"/>
            <a:endParaRPr lang="fr-BE" dirty="0" smtClean="0"/>
          </a:p>
          <a:p>
            <a:pPr lvl="0"/>
            <a:r>
              <a:rPr lang="fr-BE" dirty="0" smtClean="0"/>
              <a:t>Vote du pacte de majorité</a:t>
            </a:r>
          </a:p>
          <a:p>
            <a:pPr lvl="0"/>
            <a:r>
              <a:rPr lang="fr-BE" dirty="0" smtClean="0"/>
              <a:t>Prestation de serment des membres du collège communal</a:t>
            </a:r>
          </a:p>
          <a:p>
            <a:pPr lvl="0"/>
            <a:r>
              <a:rPr lang="fr-BE" dirty="0" smtClean="0"/>
              <a:t>Désignation éventuelle du président d’assemblée</a:t>
            </a:r>
          </a:p>
          <a:p>
            <a:pPr lvl="0"/>
            <a:r>
              <a:rPr lang="fr-BE" dirty="0" smtClean="0"/>
              <a:t>Désignation des conseillers de l’action sociale</a:t>
            </a:r>
          </a:p>
          <a:p>
            <a:pPr lvl="0"/>
            <a:r>
              <a:rPr lang="fr-BE" dirty="0" smtClean="0"/>
              <a:t>Désignation des conseillers de police</a:t>
            </a:r>
          </a:p>
          <a:p>
            <a:pPr lvl="0"/>
            <a:r>
              <a:rPr lang="fr-BE" dirty="0" smtClean="0"/>
              <a:t>Délégations éventuelles au collège communal</a:t>
            </a:r>
          </a:p>
          <a:p>
            <a:endParaRPr lang="fr-BE" dirty="0"/>
          </a:p>
        </p:txBody>
      </p:sp>
      <p:sp>
        <p:nvSpPr>
          <p:cNvPr id="3" name="Espace réservé de la date 2"/>
          <p:cNvSpPr>
            <a:spLocks noGrp="1"/>
          </p:cNvSpPr>
          <p:nvPr>
            <p:ph type="dt" sz="half" idx="10"/>
          </p:nvPr>
        </p:nvSpPr>
        <p:spPr/>
        <p:txBody>
          <a:bodyPr/>
          <a:lstStyle/>
          <a:p>
            <a:pPr>
              <a:defRPr/>
            </a:pPr>
            <a:fld id="{EA700CDD-9FDB-4286-8CFF-419F444FC45D}" type="slidenum">
              <a:rPr lang="fr-FR" smtClean="0"/>
              <a:pPr>
                <a:defRPr/>
              </a:pPr>
              <a:t>19</a:t>
            </a:fld>
            <a:r>
              <a:rPr lang="fr-FR" smtClean="0"/>
              <a:t> </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p:txBody>
          <a:bodyPr/>
          <a:lstStyle/>
          <a:p>
            <a:pPr>
              <a:defRPr/>
            </a:pPr>
            <a:endParaRPr lang="fr-BE"/>
          </a:p>
        </p:txBody>
      </p:sp>
      <p:sp>
        <p:nvSpPr>
          <p:cNvPr id="10243" name="Espace réservé du contenu 2"/>
          <p:cNvSpPr>
            <a:spLocks noGrp="1"/>
          </p:cNvSpPr>
          <p:nvPr>
            <p:ph idx="1"/>
          </p:nvPr>
        </p:nvSpPr>
        <p:spPr/>
        <p:txBody>
          <a:bodyPr/>
          <a:lstStyle/>
          <a:p>
            <a:endParaRPr lang="fr-BE" dirty="0" smtClean="0">
              <a:ea typeface="Geneva"/>
              <a:cs typeface="Geneva"/>
            </a:endParaRPr>
          </a:p>
          <a:p>
            <a:endParaRPr lang="fr-BE" dirty="0" smtClean="0">
              <a:ea typeface="Geneva"/>
              <a:cs typeface="Geneva"/>
            </a:endParaRPr>
          </a:p>
          <a:p>
            <a:endParaRPr lang="fr-BE" dirty="0" smtClean="0">
              <a:ea typeface="Geneva"/>
              <a:cs typeface="Geneva"/>
            </a:endParaRPr>
          </a:p>
          <a:p>
            <a:pPr>
              <a:buFontTx/>
              <a:buNone/>
            </a:pPr>
            <a:endParaRPr lang="fr-BE" dirty="0" smtClean="0">
              <a:ea typeface="Geneva"/>
              <a:cs typeface="Geneva"/>
            </a:endParaRPr>
          </a:p>
          <a:p>
            <a:r>
              <a:rPr lang="fr-BE" dirty="0" smtClean="0">
                <a:ea typeface="Geneva"/>
                <a:cs typeface="Geneva"/>
              </a:rPr>
              <a:t>Partie 1 – Installation des organes communaux et du CPAS</a:t>
            </a:r>
          </a:p>
          <a:p>
            <a:endParaRPr lang="fr-BE" dirty="0" smtClean="0">
              <a:ea typeface="Geneva"/>
              <a:cs typeface="Geneva"/>
            </a:endParaRPr>
          </a:p>
          <a:p>
            <a:r>
              <a:rPr lang="fr-BE" dirty="0" smtClean="0">
                <a:ea typeface="Geneva"/>
                <a:cs typeface="Geneva"/>
              </a:rPr>
              <a:t>Partie 2 – Le </a:t>
            </a:r>
            <a:r>
              <a:rPr lang="fr-BE" dirty="0" err="1" smtClean="0">
                <a:ea typeface="Geneva"/>
                <a:cs typeface="Geneva"/>
              </a:rPr>
              <a:t>paralocal</a:t>
            </a:r>
            <a:endParaRPr lang="fr-BE" dirty="0" smtClean="0">
              <a:ea typeface="Geneva"/>
              <a:cs typeface="Geneva"/>
            </a:endParaRPr>
          </a:p>
        </p:txBody>
      </p:sp>
      <p:sp>
        <p:nvSpPr>
          <p:cNvPr id="4" name="Espace réservé de la date 3"/>
          <p:cNvSpPr>
            <a:spLocks noGrp="1"/>
          </p:cNvSpPr>
          <p:nvPr>
            <p:ph type="dt" sz="quarter" idx="10"/>
          </p:nvPr>
        </p:nvSpPr>
        <p:spPr/>
        <p:txBody>
          <a:bodyPr/>
          <a:lstStyle/>
          <a:p>
            <a:pPr>
              <a:defRPr/>
            </a:pPr>
            <a:fld id="{5ED11B25-6FA8-496B-94FA-61EC885A0C74}" type="slidenum">
              <a:rPr lang="fr-FR" smtClean="0"/>
              <a:pPr>
                <a:defRPr/>
              </a:pPr>
              <a:t>2</a:t>
            </a:fld>
            <a:r>
              <a:rPr lang="fr-FR" smtClean="0"/>
              <a:t> </a:t>
            </a:r>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720725" y="539750"/>
            <a:ext cx="7920038" cy="1233488"/>
          </a:xfrm>
        </p:spPr>
        <p:txBody>
          <a:bodyPr/>
          <a:lstStyle/>
          <a:p>
            <a:pPr algn="ctr">
              <a:defRPr/>
            </a:pPr>
            <a:r>
              <a:rPr lang="fr-BE" dirty="0" smtClean="0"/>
              <a:t/>
            </a:r>
            <a:br>
              <a:rPr lang="fr-BE" dirty="0" smtClean="0"/>
            </a:br>
            <a:r>
              <a:rPr lang="fr-BE" dirty="0" smtClean="0"/>
              <a:t>LUNDI 3 DÉCEMBRE 2018 – Séance d’installation </a:t>
            </a:r>
            <a:r>
              <a:rPr lang="fr-BE" u="sng" dirty="0" smtClean="0"/>
              <a:t>Installation du conseil communal </a:t>
            </a:r>
            <a:r>
              <a:rPr lang="fr-BE" dirty="0" smtClean="0"/>
              <a:t>– Prestation de serment </a:t>
            </a:r>
            <a:br>
              <a:rPr lang="fr-BE" dirty="0" smtClean="0"/>
            </a:br>
            <a:r>
              <a:rPr lang="fr-BE" dirty="0" smtClean="0"/>
              <a:t> </a:t>
            </a:r>
            <a:endParaRPr lang="fr-BE" dirty="0"/>
          </a:p>
        </p:txBody>
      </p:sp>
      <p:sp>
        <p:nvSpPr>
          <p:cNvPr id="24579" name="Espace réservé du contenu 2"/>
          <p:cNvSpPr>
            <a:spLocks noGrp="1"/>
          </p:cNvSpPr>
          <p:nvPr>
            <p:ph idx="1"/>
          </p:nvPr>
        </p:nvSpPr>
        <p:spPr>
          <a:xfrm>
            <a:off x="720725" y="1989138"/>
            <a:ext cx="7920038" cy="3770312"/>
          </a:xfrm>
        </p:spPr>
        <p:txBody>
          <a:bodyPr/>
          <a:lstStyle/>
          <a:p>
            <a:endParaRPr lang="fr-BE" dirty="0" smtClean="0">
              <a:ea typeface="Geneva"/>
              <a:cs typeface="Geneva"/>
            </a:endParaRPr>
          </a:p>
          <a:p>
            <a:pPr>
              <a:buFontTx/>
              <a:buNone/>
            </a:pPr>
            <a:r>
              <a:rPr lang="fr-BE" dirty="0" smtClean="0">
                <a:ea typeface="Geneva"/>
                <a:cs typeface="Geneva"/>
              </a:rPr>
              <a:t>Qui ouvre la séance et reçoit les prestations de serment des conseillers communaux? Deux situations sont à distinguer :</a:t>
            </a:r>
          </a:p>
          <a:p>
            <a:pPr>
              <a:buFontTx/>
              <a:buNone/>
            </a:pPr>
            <a:r>
              <a:rPr lang="fr-BE" u="sng" dirty="0" smtClean="0">
                <a:ea typeface="Geneva"/>
                <a:cs typeface="Geneva"/>
              </a:rPr>
              <a:t>1</a:t>
            </a:r>
            <a:r>
              <a:rPr lang="fr-BE" u="sng" baseline="30000" dirty="0" smtClean="0">
                <a:ea typeface="Geneva"/>
                <a:cs typeface="Geneva"/>
              </a:rPr>
              <a:t>ère</a:t>
            </a:r>
            <a:r>
              <a:rPr lang="fr-BE" u="sng" dirty="0" smtClean="0">
                <a:ea typeface="Geneva"/>
                <a:cs typeface="Geneva"/>
              </a:rPr>
              <a:t> hypothèse : le bourgmestre sortant est réélu conseiller communal</a:t>
            </a:r>
          </a:p>
          <a:p>
            <a:pPr>
              <a:buFontTx/>
              <a:buAutoNum type="alphaUcPeriod"/>
            </a:pPr>
            <a:r>
              <a:rPr lang="fr-BE" dirty="0" smtClean="0">
                <a:ea typeface="Geneva"/>
                <a:cs typeface="Geneva"/>
              </a:rPr>
              <a:t>Le bourgmestre sortant réélu ouvre la séance du 3 décembre 2018 (le collège sortant assurant la continuité) = président du Conseil</a:t>
            </a:r>
          </a:p>
          <a:p>
            <a:pPr>
              <a:buFontTx/>
              <a:buNone/>
            </a:pPr>
            <a:endParaRPr lang="fr-BE" dirty="0" smtClean="0">
              <a:ea typeface="Geneva"/>
              <a:cs typeface="Geneva"/>
            </a:endParaRPr>
          </a:p>
          <a:p>
            <a:pPr>
              <a:buFontTx/>
              <a:buNone/>
            </a:pPr>
            <a:endParaRPr lang="fr-BE" dirty="0" smtClean="0">
              <a:ea typeface="Geneva"/>
              <a:cs typeface="Geneva"/>
            </a:endParaRPr>
          </a:p>
          <a:p>
            <a:pPr>
              <a:buFontTx/>
              <a:buNone/>
            </a:pPr>
            <a:endParaRPr lang="fr-BE" dirty="0" smtClean="0">
              <a:ea typeface="Geneva"/>
              <a:cs typeface="Geneva"/>
            </a:endParaRPr>
          </a:p>
          <a:p>
            <a:pPr>
              <a:buFontTx/>
              <a:buNone/>
            </a:pPr>
            <a:endParaRPr lang="fr-BE" dirty="0" smtClean="0">
              <a:ea typeface="Geneva"/>
              <a:cs typeface="Geneva"/>
            </a:endParaRPr>
          </a:p>
          <a:p>
            <a:pPr>
              <a:buFontTx/>
              <a:buNone/>
            </a:pPr>
            <a:endParaRPr lang="fr-BE" dirty="0" smtClean="0">
              <a:ea typeface="Geneva"/>
              <a:cs typeface="Geneva"/>
            </a:endParaRPr>
          </a:p>
          <a:p>
            <a:endParaRPr lang="fr-BE" dirty="0" smtClean="0">
              <a:ea typeface="Geneva"/>
              <a:cs typeface="Geneva"/>
            </a:endParaRPr>
          </a:p>
          <a:p>
            <a:endParaRPr lang="fr-BE" dirty="0" smtClean="0">
              <a:ea typeface="Geneva"/>
              <a:cs typeface="Geneva"/>
            </a:endParaRPr>
          </a:p>
          <a:p>
            <a:endParaRPr lang="fr-BE" dirty="0" smtClean="0">
              <a:ea typeface="Geneva"/>
              <a:cs typeface="Geneva"/>
            </a:endParaRPr>
          </a:p>
          <a:p>
            <a:endParaRPr lang="fr-BE" dirty="0" smtClean="0">
              <a:ea typeface="Geneva"/>
              <a:cs typeface="Geneva"/>
            </a:endParaRPr>
          </a:p>
          <a:p>
            <a:endParaRPr lang="fr-BE" dirty="0" smtClean="0">
              <a:ea typeface="Geneva"/>
              <a:cs typeface="Geneva"/>
            </a:endParaRPr>
          </a:p>
          <a:p>
            <a:endParaRPr lang="fr-BE" dirty="0" smtClean="0">
              <a:ea typeface="Geneva"/>
              <a:cs typeface="Geneva"/>
            </a:endParaRPr>
          </a:p>
        </p:txBody>
      </p:sp>
      <p:sp>
        <p:nvSpPr>
          <p:cNvPr id="24580" name="Espace réservé de la date 3"/>
          <p:cNvSpPr>
            <a:spLocks noGrp="1"/>
          </p:cNvSpPr>
          <p:nvPr>
            <p:ph type="dt" sz="quarter" idx="10"/>
          </p:nvPr>
        </p:nvSpPr>
        <p:spPr>
          <a:noFill/>
        </p:spPr>
        <p:txBody>
          <a:bodyPr/>
          <a:lstStyle/>
          <a:p>
            <a:fld id="{9194C48D-4D12-4198-A3C0-2E128DF57A64}" type="slidenum">
              <a:rPr lang="fr-FR" smtClean="0">
                <a:latin typeface="Arial" pitchFamily="34" charset="0"/>
                <a:ea typeface="Geneva"/>
                <a:cs typeface="Geneva"/>
              </a:rPr>
              <a:pPr/>
              <a:t>20</a:t>
            </a:fld>
            <a:r>
              <a:rPr lang="fr-FR" smtClean="0">
                <a:latin typeface="Arial" pitchFamily="34" charset="0"/>
                <a:ea typeface="Geneva"/>
                <a:cs typeface="Geneva"/>
              </a:rPr>
              <a:t>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Espace réservé du contenu 2"/>
          <p:cNvSpPr>
            <a:spLocks noGrp="1"/>
          </p:cNvSpPr>
          <p:nvPr>
            <p:ph idx="1"/>
          </p:nvPr>
        </p:nvSpPr>
        <p:spPr/>
        <p:txBody>
          <a:bodyPr/>
          <a:lstStyle/>
          <a:p>
            <a:pPr>
              <a:buFontTx/>
              <a:buNone/>
            </a:pPr>
            <a:r>
              <a:rPr lang="fr-BE" smtClean="0">
                <a:ea typeface="Geneva"/>
                <a:cs typeface="Geneva"/>
              </a:rPr>
              <a:t>B. Après avoir donné communication de la validation des élections, vérifié les pouvoirs des conseillers (incompatibilités- conditions d’éligibilité) et pris acte des désistements éventuels, il prête serment le premier en qualité de conseiller communal entre les mains du 1</a:t>
            </a:r>
            <a:r>
              <a:rPr lang="fr-BE" baseline="30000" smtClean="0">
                <a:ea typeface="Geneva"/>
                <a:cs typeface="Geneva"/>
              </a:rPr>
              <a:t>er</a:t>
            </a:r>
            <a:r>
              <a:rPr lang="fr-BE" smtClean="0">
                <a:ea typeface="Geneva"/>
                <a:cs typeface="Geneva"/>
              </a:rPr>
              <a:t> échevin sortant qu’il soit réélu ou non. </a:t>
            </a:r>
          </a:p>
          <a:p>
            <a:pPr>
              <a:buFontTx/>
              <a:buNone/>
            </a:pPr>
            <a:r>
              <a:rPr lang="fr-BE" smtClean="0">
                <a:ea typeface="Geneva"/>
                <a:cs typeface="Geneva"/>
              </a:rPr>
              <a:t> </a:t>
            </a:r>
          </a:p>
          <a:p>
            <a:pPr>
              <a:buFontTx/>
              <a:buNone/>
            </a:pPr>
            <a:r>
              <a:rPr lang="fr-BE" smtClean="0">
                <a:ea typeface="Geneva"/>
                <a:cs typeface="Geneva"/>
              </a:rPr>
              <a:t>C. Le bourgmestre sortant réélu conseiller continue à assurer la présidence du conseil communal. Il reçoit ensuite la prestation de serment des autres élus conseillers communaux jusqu’à l’adoption du pacte de majorité.</a:t>
            </a:r>
          </a:p>
          <a:p>
            <a:endParaRPr lang="fr-BE" smtClean="0">
              <a:ea typeface="Geneva"/>
              <a:cs typeface="Geneva"/>
            </a:endParaRPr>
          </a:p>
        </p:txBody>
      </p:sp>
      <p:sp>
        <p:nvSpPr>
          <p:cNvPr id="4" name="Espace réservé de la date 3"/>
          <p:cNvSpPr>
            <a:spLocks noGrp="1"/>
          </p:cNvSpPr>
          <p:nvPr>
            <p:ph type="dt" sz="quarter" idx="10"/>
          </p:nvPr>
        </p:nvSpPr>
        <p:spPr/>
        <p:txBody>
          <a:bodyPr/>
          <a:lstStyle/>
          <a:p>
            <a:pPr>
              <a:defRPr/>
            </a:pPr>
            <a:fld id="{3F7556C2-87E8-4704-A443-3850C9EA0C75}" type="slidenum">
              <a:rPr lang="fr-FR" smtClean="0"/>
              <a:pPr>
                <a:defRPr/>
              </a:pPr>
              <a:t>21</a:t>
            </a:fld>
            <a:r>
              <a:rPr lang="fr-FR" smtClean="0"/>
              <a:t> </a:t>
            </a:r>
            <a:endParaRPr lang="fr-F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Espace réservé du contenu 2"/>
          <p:cNvSpPr>
            <a:spLocks noGrp="1"/>
          </p:cNvSpPr>
          <p:nvPr>
            <p:ph idx="1"/>
          </p:nvPr>
        </p:nvSpPr>
        <p:spPr>
          <a:xfrm>
            <a:off x="684213" y="908050"/>
            <a:ext cx="7920037" cy="4140200"/>
          </a:xfrm>
        </p:spPr>
        <p:txBody>
          <a:bodyPr/>
          <a:lstStyle/>
          <a:p>
            <a:pPr>
              <a:buFontTx/>
              <a:buNone/>
            </a:pPr>
            <a:r>
              <a:rPr lang="fr-BE" u="sng" smtClean="0">
                <a:ea typeface="Geneva"/>
                <a:cs typeface="Geneva"/>
              </a:rPr>
              <a:t>2</a:t>
            </a:r>
            <a:r>
              <a:rPr lang="fr-BE" u="sng" baseline="30000" smtClean="0">
                <a:ea typeface="Geneva"/>
                <a:cs typeface="Geneva"/>
              </a:rPr>
              <a:t>ème</a:t>
            </a:r>
            <a:r>
              <a:rPr lang="fr-BE" u="sng" smtClean="0">
                <a:ea typeface="Geneva"/>
                <a:cs typeface="Geneva"/>
              </a:rPr>
              <a:t> hypothèse : le bourgmestre sortant n’est pas réélu</a:t>
            </a:r>
          </a:p>
          <a:p>
            <a:pPr>
              <a:buFontTx/>
              <a:buNone/>
            </a:pPr>
            <a:r>
              <a:rPr lang="fr-BE" smtClean="0">
                <a:ea typeface="Geneva"/>
                <a:cs typeface="Geneva"/>
              </a:rPr>
              <a:t> </a:t>
            </a:r>
          </a:p>
          <a:p>
            <a:pPr>
              <a:buFontTx/>
              <a:buAutoNum type="alphaUcPeriod"/>
            </a:pPr>
            <a:r>
              <a:rPr lang="fr-BE" smtClean="0">
                <a:ea typeface="Geneva"/>
                <a:cs typeface="Geneva"/>
              </a:rPr>
              <a:t>Le bourgmestre sortant non réélu ouvre la séance du 3 décembre 2018 (le collège sortant assurant la continuité) </a:t>
            </a:r>
            <a:br>
              <a:rPr lang="fr-BE" smtClean="0">
                <a:ea typeface="Geneva"/>
                <a:cs typeface="Geneva"/>
              </a:rPr>
            </a:br>
            <a:endParaRPr lang="fr-BE" smtClean="0">
              <a:ea typeface="Geneva"/>
              <a:cs typeface="Geneva"/>
            </a:endParaRPr>
          </a:p>
          <a:p>
            <a:pPr>
              <a:buFontTx/>
              <a:buAutoNum type="alphaUcPeriod"/>
            </a:pPr>
            <a:r>
              <a:rPr lang="fr-BE" smtClean="0">
                <a:ea typeface="Geneva"/>
                <a:cs typeface="Geneva"/>
              </a:rPr>
              <a:t> Après avoir donné communication de la validation des élections, vérifié les pouvoirs des conseillers (incompatibilités- conditions d’éligibilité) et pris acte des désistements éventuels, </a:t>
            </a:r>
            <a:r>
              <a:rPr lang="fr-BE" u="sng" smtClean="0">
                <a:ea typeface="Geneva"/>
                <a:cs typeface="Geneva"/>
              </a:rPr>
              <a:t>il reçoit la prestation de serment en qualité de conseiller communal du 1</a:t>
            </a:r>
            <a:r>
              <a:rPr lang="fr-BE" u="sng" baseline="30000" smtClean="0">
                <a:ea typeface="Geneva"/>
                <a:cs typeface="Geneva"/>
              </a:rPr>
              <a:t>er</a:t>
            </a:r>
            <a:r>
              <a:rPr lang="fr-BE" u="sng" smtClean="0">
                <a:ea typeface="Geneva"/>
                <a:cs typeface="Geneva"/>
              </a:rPr>
              <a:t> échevin sortant réélu (ou à défaut dans l’ordre de rang).</a:t>
            </a:r>
            <a:br>
              <a:rPr lang="fr-BE" u="sng" smtClean="0">
                <a:ea typeface="Geneva"/>
                <a:cs typeface="Geneva"/>
              </a:rPr>
            </a:br>
            <a:endParaRPr lang="fr-BE" u="sng" smtClean="0">
              <a:ea typeface="Geneva"/>
              <a:cs typeface="Geneva"/>
            </a:endParaRPr>
          </a:p>
          <a:p>
            <a:pPr>
              <a:buFontTx/>
              <a:buAutoNum type="alphaUcPeriod"/>
            </a:pPr>
            <a:r>
              <a:rPr lang="fr-BE" smtClean="0">
                <a:ea typeface="Geneva"/>
                <a:cs typeface="Geneva"/>
              </a:rPr>
              <a:t>Le 1</a:t>
            </a:r>
            <a:r>
              <a:rPr lang="fr-BE" baseline="30000" smtClean="0">
                <a:ea typeface="Geneva"/>
                <a:cs typeface="Geneva"/>
              </a:rPr>
              <a:t>er</a:t>
            </a:r>
            <a:r>
              <a:rPr lang="fr-BE" smtClean="0">
                <a:ea typeface="Geneva"/>
                <a:cs typeface="Geneva"/>
              </a:rPr>
              <a:t> échevin sortant réélu assure la présidence et va recevoir la prestation de serment des conseillers communaux.</a:t>
            </a:r>
          </a:p>
          <a:p>
            <a:pPr>
              <a:buFontTx/>
              <a:buNone/>
            </a:pPr>
            <a:endParaRPr lang="fr-BE" smtClean="0">
              <a:ea typeface="Geneva"/>
              <a:cs typeface="Geneva"/>
            </a:endParaRPr>
          </a:p>
          <a:p>
            <a:endParaRPr lang="fr-BE" smtClean="0">
              <a:ea typeface="Geneva"/>
              <a:cs typeface="Geneva"/>
            </a:endParaRPr>
          </a:p>
        </p:txBody>
      </p:sp>
      <p:sp>
        <p:nvSpPr>
          <p:cNvPr id="4" name="Espace réservé de la date 3"/>
          <p:cNvSpPr>
            <a:spLocks noGrp="1"/>
          </p:cNvSpPr>
          <p:nvPr>
            <p:ph type="dt" sz="quarter" idx="10"/>
          </p:nvPr>
        </p:nvSpPr>
        <p:spPr/>
        <p:txBody>
          <a:bodyPr/>
          <a:lstStyle/>
          <a:p>
            <a:pPr>
              <a:defRPr/>
            </a:pPr>
            <a:fld id="{69AB4F7C-81D6-4470-9E9D-297D273CC603}" type="slidenum">
              <a:rPr lang="fr-FR" smtClean="0"/>
              <a:pPr>
                <a:defRPr/>
              </a:pPr>
              <a:t>22</a:t>
            </a:fld>
            <a:r>
              <a:rPr lang="fr-FR" smtClean="0"/>
              <a:t> </a:t>
            </a:r>
            <a:endParaRPr lang="fr-F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p:txBody>
          <a:bodyPr/>
          <a:lstStyle/>
          <a:p>
            <a:pPr>
              <a:defRPr/>
            </a:pPr>
            <a:r>
              <a:rPr lang="fr-BE" dirty="0" smtClean="0"/>
              <a:t>LUNDI 3 DÉCEMBRE 2018 – Séance d’installation Installation du conseil communal – </a:t>
            </a:r>
            <a:r>
              <a:rPr lang="fr-BE" u="sng" dirty="0" smtClean="0"/>
              <a:t>ADOPTION DU PACTE DE MAJORITÉ</a:t>
            </a:r>
            <a:endParaRPr lang="fr-BE" u="sng" dirty="0"/>
          </a:p>
        </p:txBody>
      </p:sp>
      <p:sp>
        <p:nvSpPr>
          <p:cNvPr id="28675" name="Espace réservé du contenu 2"/>
          <p:cNvSpPr>
            <a:spLocks noGrp="1"/>
          </p:cNvSpPr>
          <p:nvPr>
            <p:ph idx="1"/>
          </p:nvPr>
        </p:nvSpPr>
        <p:spPr>
          <a:xfrm>
            <a:off x="755650" y="1484312"/>
            <a:ext cx="7920038" cy="4392959"/>
          </a:xfrm>
        </p:spPr>
        <p:txBody>
          <a:bodyPr/>
          <a:lstStyle/>
          <a:p>
            <a:pPr>
              <a:buFontTx/>
              <a:buAutoNum type="arabicPeriod"/>
            </a:pPr>
            <a:r>
              <a:rPr lang="fr-BE" dirty="0" smtClean="0">
                <a:ea typeface="Geneva"/>
                <a:cs typeface="Geneva"/>
              </a:rPr>
              <a:t>Le vote à la majorité des </a:t>
            </a:r>
            <a:r>
              <a:rPr lang="fr-BE" u="sng" dirty="0" smtClean="0">
                <a:ea typeface="Geneva"/>
                <a:cs typeface="Geneva"/>
              </a:rPr>
              <a:t>membres présents</a:t>
            </a:r>
          </a:p>
          <a:p>
            <a:pPr>
              <a:buNone/>
            </a:pPr>
            <a:endParaRPr lang="fr-BE" u="sng" dirty="0" smtClean="0">
              <a:ea typeface="Geneva"/>
              <a:cs typeface="Geneva"/>
            </a:endParaRPr>
          </a:p>
          <a:p>
            <a:pPr>
              <a:buFontTx/>
              <a:buNone/>
            </a:pPr>
            <a:r>
              <a:rPr lang="fr-BE" dirty="0" smtClean="0">
                <a:ea typeface="Geneva"/>
                <a:cs typeface="Geneva"/>
              </a:rPr>
              <a:t>2. </a:t>
            </a:r>
            <a:r>
              <a:rPr lang="fr-BE" u="sng" dirty="0" smtClean="0">
                <a:ea typeface="Geneva"/>
                <a:cs typeface="Geneva"/>
              </a:rPr>
              <a:t>Les prestations de serment</a:t>
            </a:r>
          </a:p>
          <a:p>
            <a:endParaRPr lang="fr-BE" dirty="0" smtClean="0">
              <a:ea typeface="Geneva"/>
              <a:cs typeface="Geneva"/>
            </a:endParaRPr>
          </a:p>
          <a:p>
            <a:r>
              <a:rPr lang="fr-BE" u="sng" dirty="0" smtClean="0">
                <a:ea typeface="Geneva"/>
                <a:cs typeface="Geneva"/>
              </a:rPr>
              <a:t>Si le bourgmestre sortant réélu redevient bourgmestre</a:t>
            </a:r>
            <a:r>
              <a:rPr lang="fr-BE" dirty="0" smtClean="0">
                <a:ea typeface="Geneva"/>
                <a:cs typeface="Geneva"/>
              </a:rPr>
              <a:t>, il va prêter serment en qualité de bourgmestre dans les mains du 1</a:t>
            </a:r>
            <a:r>
              <a:rPr lang="fr-BE" baseline="30000" dirty="0" smtClean="0">
                <a:ea typeface="Geneva"/>
                <a:cs typeface="Geneva"/>
              </a:rPr>
              <a:t>er</a:t>
            </a:r>
            <a:r>
              <a:rPr lang="fr-BE" dirty="0" smtClean="0">
                <a:ea typeface="Geneva"/>
                <a:cs typeface="Geneva"/>
              </a:rPr>
              <a:t> échevin sortant que celui-ci soit réélu ou non. </a:t>
            </a:r>
          </a:p>
          <a:p>
            <a:r>
              <a:rPr lang="fr-BE" u="sng" dirty="0" smtClean="0">
                <a:ea typeface="Geneva"/>
                <a:cs typeface="Geneva"/>
              </a:rPr>
              <a:t>Si le bourgmestre sortant réélu n’est plus le nouveau bourgmestre</a:t>
            </a:r>
            <a:r>
              <a:rPr lang="fr-BE" dirty="0" smtClean="0">
                <a:ea typeface="Geneva"/>
                <a:cs typeface="Geneva"/>
              </a:rPr>
              <a:t>, le nouveau bourgmestre (dont l’identité figure dans le pacte de majorité) va prêter serment en qualité de bourgmestre entre les mains du président du Conseil à savoir le bourgmestre sortant réélu ou le premier échevin réélu.</a:t>
            </a:r>
          </a:p>
          <a:p>
            <a:endParaRPr lang="fr-BE" dirty="0" smtClean="0">
              <a:ea typeface="Geneva"/>
              <a:cs typeface="Geneva"/>
            </a:endParaRPr>
          </a:p>
          <a:p>
            <a:endParaRPr lang="fr-BE" dirty="0" smtClean="0">
              <a:ea typeface="Geneva"/>
              <a:cs typeface="Geneva"/>
            </a:endParaRPr>
          </a:p>
        </p:txBody>
      </p:sp>
      <p:sp>
        <p:nvSpPr>
          <p:cNvPr id="28676" name="Espace réservé de la date 3"/>
          <p:cNvSpPr>
            <a:spLocks noGrp="1"/>
          </p:cNvSpPr>
          <p:nvPr>
            <p:ph type="dt" sz="quarter" idx="10"/>
          </p:nvPr>
        </p:nvSpPr>
        <p:spPr>
          <a:noFill/>
        </p:spPr>
        <p:txBody>
          <a:bodyPr/>
          <a:lstStyle/>
          <a:p>
            <a:fld id="{FF48C1C6-023B-410D-B38D-AF90E7BA5FCD}" type="slidenum">
              <a:rPr lang="fr-FR" smtClean="0">
                <a:latin typeface="Arial" pitchFamily="34" charset="0"/>
                <a:ea typeface="Geneva"/>
                <a:cs typeface="Geneva"/>
              </a:rPr>
              <a:pPr/>
              <a:t>23</a:t>
            </a:fld>
            <a:r>
              <a:rPr lang="fr-FR" smtClean="0">
                <a:latin typeface="Arial" pitchFamily="34" charset="0"/>
                <a:ea typeface="Geneva"/>
                <a:cs typeface="Geneva"/>
              </a:rPr>
              <a:t>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Espace réservé du contenu 2"/>
          <p:cNvSpPr>
            <a:spLocks noGrp="1"/>
          </p:cNvSpPr>
          <p:nvPr>
            <p:ph idx="1"/>
          </p:nvPr>
        </p:nvSpPr>
        <p:spPr/>
        <p:txBody>
          <a:bodyPr/>
          <a:lstStyle/>
          <a:p>
            <a:endParaRPr lang="fr-BE" smtClean="0">
              <a:ea typeface="Geneva"/>
              <a:cs typeface="Geneva"/>
            </a:endParaRPr>
          </a:p>
          <a:p>
            <a:r>
              <a:rPr lang="fr-BE" smtClean="0">
                <a:ea typeface="Geneva"/>
                <a:cs typeface="Geneva"/>
              </a:rPr>
              <a:t>Prestation de serment des échevins : </a:t>
            </a:r>
          </a:p>
          <a:p>
            <a:pPr>
              <a:buFont typeface="Wingdings" pitchFamily="2" charset="2"/>
              <a:buChar char="Ø"/>
            </a:pPr>
            <a:endParaRPr lang="fr-BE" smtClean="0">
              <a:ea typeface="Geneva"/>
              <a:cs typeface="Geneva"/>
            </a:endParaRPr>
          </a:p>
          <a:p>
            <a:pPr>
              <a:buFont typeface="Wingdings" pitchFamily="2" charset="2"/>
              <a:buChar char="Ø"/>
            </a:pPr>
            <a:endParaRPr lang="fr-BE" smtClean="0">
              <a:ea typeface="Geneva"/>
              <a:cs typeface="Geneva"/>
            </a:endParaRPr>
          </a:p>
          <a:p>
            <a:pPr lvl="1">
              <a:buFont typeface="Wingdings" pitchFamily="2" charset="2"/>
              <a:buChar char="Ø"/>
            </a:pPr>
            <a:r>
              <a:rPr lang="fr-BE" b="1" smtClean="0">
                <a:ea typeface="Geneva"/>
              </a:rPr>
              <a:t>Entre les mains du Bourgmestre en qualité de président d’assemblée</a:t>
            </a:r>
          </a:p>
          <a:p>
            <a:endParaRPr lang="fr-BE" smtClean="0">
              <a:ea typeface="Geneva"/>
              <a:cs typeface="Geneva"/>
            </a:endParaRPr>
          </a:p>
        </p:txBody>
      </p:sp>
      <p:sp>
        <p:nvSpPr>
          <p:cNvPr id="4" name="Espace réservé de la date 3"/>
          <p:cNvSpPr>
            <a:spLocks noGrp="1"/>
          </p:cNvSpPr>
          <p:nvPr>
            <p:ph type="dt" sz="quarter" idx="10"/>
          </p:nvPr>
        </p:nvSpPr>
        <p:spPr/>
        <p:txBody>
          <a:bodyPr/>
          <a:lstStyle/>
          <a:p>
            <a:pPr>
              <a:defRPr/>
            </a:pPr>
            <a:fld id="{035520A9-FBF7-43EE-B820-F89CB4EE6FBF}" type="slidenum">
              <a:rPr lang="fr-FR" smtClean="0"/>
              <a:pPr>
                <a:defRPr/>
              </a:pPr>
              <a:t>24</a:t>
            </a:fld>
            <a:r>
              <a:rPr lang="fr-FR" smtClean="0"/>
              <a:t> </a:t>
            </a:r>
            <a:endParaRPr lang="fr-F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p:txBody>
          <a:bodyPr/>
          <a:lstStyle/>
          <a:p>
            <a:pPr>
              <a:defRPr/>
            </a:pPr>
            <a:r>
              <a:rPr lang="fr-BE" dirty="0" smtClean="0">
                <a:ea typeface="Geneva"/>
                <a:cs typeface="Geneva"/>
              </a:rPr>
              <a:t>Hypothèse du Bourgmestre empêché</a:t>
            </a:r>
            <a:br>
              <a:rPr lang="fr-BE" dirty="0" smtClean="0">
                <a:ea typeface="Geneva"/>
                <a:cs typeface="Geneva"/>
              </a:rPr>
            </a:br>
            <a:endParaRPr lang="fr-BE" dirty="0"/>
          </a:p>
        </p:txBody>
      </p:sp>
      <p:sp>
        <p:nvSpPr>
          <p:cNvPr id="30723" name="Espace réservé du contenu 2"/>
          <p:cNvSpPr>
            <a:spLocks noGrp="1"/>
          </p:cNvSpPr>
          <p:nvPr>
            <p:ph idx="1"/>
          </p:nvPr>
        </p:nvSpPr>
        <p:spPr/>
        <p:txBody>
          <a:bodyPr/>
          <a:lstStyle/>
          <a:p>
            <a:pPr>
              <a:buFontTx/>
              <a:buNone/>
            </a:pPr>
            <a:r>
              <a:rPr lang="fr-BE" smtClean="0">
                <a:ea typeface="Geneva"/>
                <a:cs typeface="Geneva"/>
              </a:rPr>
              <a:t>1. Ouverture de la séance : Par le Bourgmestre faisant fonction</a:t>
            </a:r>
          </a:p>
          <a:p>
            <a:pPr>
              <a:buFontTx/>
              <a:buNone/>
            </a:pPr>
            <a:r>
              <a:rPr lang="fr-BE" smtClean="0">
                <a:ea typeface="Geneva"/>
                <a:cs typeface="Geneva"/>
              </a:rPr>
              <a:t>2. Prestation de serment des conseillers communaux:</a:t>
            </a:r>
          </a:p>
          <a:p>
            <a:r>
              <a:rPr lang="fr-BE" smtClean="0">
                <a:ea typeface="Geneva"/>
                <a:cs typeface="Geneva"/>
              </a:rPr>
              <a:t>le Bourgmestre sortant  f.f  s’il est réélu prête serment  dans les mains du 1</a:t>
            </a:r>
            <a:r>
              <a:rPr lang="fr-BE" baseline="30000" smtClean="0">
                <a:ea typeface="Geneva"/>
                <a:cs typeface="Geneva"/>
              </a:rPr>
              <a:t>er</a:t>
            </a:r>
            <a:r>
              <a:rPr lang="fr-BE" smtClean="0">
                <a:ea typeface="Geneva"/>
                <a:cs typeface="Geneva"/>
              </a:rPr>
              <a:t> échevin sortant (ou le suivant dans l’ordre de la présentation dans le pacte).</a:t>
            </a:r>
          </a:p>
          <a:p>
            <a:r>
              <a:rPr lang="fr-BE" smtClean="0">
                <a:ea typeface="Geneva"/>
                <a:cs typeface="Geneva"/>
              </a:rPr>
              <a:t>le Bourgmestre f.f. n’est pas réélu = c’est  le 1</a:t>
            </a:r>
            <a:r>
              <a:rPr lang="fr-BE" baseline="30000" smtClean="0">
                <a:ea typeface="Geneva"/>
                <a:cs typeface="Geneva"/>
              </a:rPr>
              <a:t>er</a:t>
            </a:r>
            <a:r>
              <a:rPr lang="fr-BE" smtClean="0">
                <a:ea typeface="Geneva"/>
                <a:cs typeface="Geneva"/>
              </a:rPr>
              <a:t> échevin sortant réélu qui prête serment le premier (ou le suivant dans l’ordre de la présentation dans le pacte).</a:t>
            </a:r>
          </a:p>
          <a:p>
            <a:r>
              <a:rPr lang="fr-BE" smtClean="0">
                <a:ea typeface="Geneva"/>
                <a:cs typeface="Geneva"/>
              </a:rPr>
              <a:t>Puis le nouveau conseiller communal ainsi installé prend la présidence du Conseil jusqu’à l’adoption du pacte de majorité </a:t>
            </a:r>
            <a:r>
              <a:rPr lang="fr-BE" u="sng" smtClean="0">
                <a:ea typeface="Geneva"/>
                <a:cs typeface="Geneva"/>
              </a:rPr>
              <a:t>et reçoit la prestation de serment des autres conseillers communaux.</a:t>
            </a:r>
            <a:endParaRPr lang="fr-BE" smtClean="0">
              <a:ea typeface="Geneva"/>
              <a:cs typeface="Geneva"/>
            </a:endParaRPr>
          </a:p>
          <a:p>
            <a:pPr>
              <a:buFontTx/>
              <a:buNone/>
            </a:pPr>
            <a:r>
              <a:rPr lang="fr-BE" smtClean="0">
                <a:ea typeface="Geneva"/>
                <a:cs typeface="Geneva"/>
              </a:rPr>
              <a:t> </a:t>
            </a:r>
          </a:p>
          <a:p>
            <a:pPr>
              <a:buFontTx/>
              <a:buNone/>
            </a:pPr>
            <a:endParaRPr lang="fr-BE" smtClean="0">
              <a:ea typeface="Geneva"/>
              <a:cs typeface="Geneva"/>
            </a:endParaRPr>
          </a:p>
        </p:txBody>
      </p:sp>
      <p:sp>
        <p:nvSpPr>
          <p:cNvPr id="4" name="Espace réservé de la date 3"/>
          <p:cNvSpPr>
            <a:spLocks noGrp="1"/>
          </p:cNvSpPr>
          <p:nvPr>
            <p:ph type="dt" sz="quarter" idx="10"/>
          </p:nvPr>
        </p:nvSpPr>
        <p:spPr/>
        <p:txBody>
          <a:bodyPr/>
          <a:lstStyle/>
          <a:p>
            <a:pPr>
              <a:defRPr/>
            </a:pPr>
            <a:fld id="{7FF32C3D-96AC-4494-9861-813B69F6EFFE}" type="slidenum">
              <a:rPr lang="fr-FR" smtClean="0"/>
              <a:pPr>
                <a:defRPr/>
              </a:pPr>
              <a:t>25</a:t>
            </a:fld>
            <a:r>
              <a:rPr lang="fr-FR" smtClean="0"/>
              <a:t> </a:t>
            </a:r>
            <a:endParaRPr lang="fr-F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p:txBody>
          <a:bodyPr/>
          <a:lstStyle/>
          <a:p>
            <a:pPr>
              <a:defRPr/>
            </a:pPr>
            <a:r>
              <a:rPr lang="fr-BE" dirty="0" smtClean="0"/>
              <a:t>PRESTATION DE SERMENT DES MEMBRES DU collège</a:t>
            </a:r>
            <a:endParaRPr lang="fr-BE" dirty="0"/>
          </a:p>
        </p:txBody>
      </p:sp>
      <p:sp>
        <p:nvSpPr>
          <p:cNvPr id="31747" name="Espace réservé du contenu 2"/>
          <p:cNvSpPr>
            <a:spLocks noGrp="1"/>
          </p:cNvSpPr>
          <p:nvPr>
            <p:ph idx="1"/>
          </p:nvPr>
        </p:nvSpPr>
        <p:spPr/>
        <p:txBody>
          <a:bodyPr/>
          <a:lstStyle/>
          <a:p>
            <a:r>
              <a:rPr lang="fr-BE" dirty="0" smtClean="0">
                <a:ea typeface="Geneva"/>
                <a:cs typeface="Geneva"/>
              </a:rPr>
              <a:t>Le Bourgmestre désigné dans le pacte prête serment entre les mains du président du conseil communal. Il devient </a:t>
            </a:r>
            <a:r>
              <a:rPr lang="fr-BE" smtClean="0">
                <a:ea typeface="Geneva"/>
                <a:cs typeface="Geneva"/>
              </a:rPr>
              <a:t>Bourgmestre empêché.</a:t>
            </a:r>
          </a:p>
          <a:p>
            <a:pPr>
              <a:buFontTx/>
              <a:buNone/>
            </a:pPr>
            <a:r>
              <a:rPr lang="fr-BE" dirty="0" smtClean="0">
                <a:ea typeface="Geneva"/>
                <a:cs typeface="Geneva"/>
              </a:rPr>
              <a:t> </a:t>
            </a:r>
          </a:p>
          <a:p>
            <a:r>
              <a:rPr lang="fr-BE" dirty="0" smtClean="0">
                <a:ea typeface="Geneva"/>
                <a:cs typeface="Geneva"/>
              </a:rPr>
              <a:t>Le candidat échevin désigné par le Bourgmestre empêché pour faire fonction est invité à prêter serment dans les mains du Président de séance c'est-à-dire le Bourgmestre sortant </a:t>
            </a:r>
            <a:r>
              <a:rPr lang="fr-BE" dirty="0" err="1" smtClean="0">
                <a:ea typeface="Geneva"/>
                <a:cs typeface="Geneva"/>
              </a:rPr>
              <a:t>f.f</a:t>
            </a:r>
            <a:r>
              <a:rPr lang="fr-BE" dirty="0" smtClean="0">
                <a:ea typeface="Geneva"/>
                <a:cs typeface="Geneva"/>
              </a:rPr>
              <a:t>. ou le 1</a:t>
            </a:r>
            <a:r>
              <a:rPr lang="fr-BE" baseline="30000" dirty="0" smtClean="0">
                <a:ea typeface="Geneva"/>
                <a:cs typeface="Geneva"/>
              </a:rPr>
              <a:t>er</a:t>
            </a:r>
            <a:r>
              <a:rPr lang="fr-BE" dirty="0" smtClean="0">
                <a:ea typeface="Geneva"/>
                <a:cs typeface="Geneva"/>
              </a:rPr>
              <a:t> échevin sortant réélu.</a:t>
            </a:r>
          </a:p>
          <a:p>
            <a:pPr>
              <a:buFontTx/>
              <a:buNone/>
            </a:pPr>
            <a:r>
              <a:rPr lang="fr-BE" dirty="0" smtClean="0">
                <a:ea typeface="Geneva"/>
                <a:cs typeface="Geneva"/>
              </a:rPr>
              <a:t> </a:t>
            </a:r>
          </a:p>
          <a:p>
            <a:r>
              <a:rPr lang="fr-BE" dirty="0" smtClean="0">
                <a:ea typeface="Geneva"/>
                <a:cs typeface="Geneva"/>
              </a:rPr>
              <a:t> A ce moment c’est lui qui </a:t>
            </a:r>
            <a:r>
              <a:rPr lang="fr-BE" u="sng" dirty="0" smtClean="0">
                <a:ea typeface="Geneva"/>
                <a:cs typeface="Geneva"/>
              </a:rPr>
              <a:t>devient le Bourgmestre F.F</a:t>
            </a:r>
            <a:r>
              <a:rPr lang="fr-BE" dirty="0" smtClean="0">
                <a:ea typeface="Geneva"/>
                <a:cs typeface="Geneva"/>
              </a:rPr>
              <a:t>. et à ce titre reçoit la prestation de serment des autres échevins.</a:t>
            </a:r>
          </a:p>
          <a:p>
            <a:endParaRPr lang="fr-BE" dirty="0" smtClean="0">
              <a:ea typeface="Geneva"/>
              <a:cs typeface="Geneva"/>
            </a:endParaRPr>
          </a:p>
        </p:txBody>
      </p:sp>
      <p:sp>
        <p:nvSpPr>
          <p:cNvPr id="4" name="Espace réservé de la date 3"/>
          <p:cNvSpPr>
            <a:spLocks noGrp="1"/>
          </p:cNvSpPr>
          <p:nvPr>
            <p:ph type="dt" sz="quarter" idx="10"/>
          </p:nvPr>
        </p:nvSpPr>
        <p:spPr/>
        <p:txBody>
          <a:bodyPr/>
          <a:lstStyle/>
          <a:p>
            <a:pPr>
              <a:defRPr/>
            </a:pPr>
            <a:fld id="{F6C6BA3D-96E6-4CFA-A2A9-8A2235BEB858}" type="slidenum">
              <a:rPr lang="fr-FR" smtClean="0"/>
              <a:pPr>
                <a:defRPr/>
              </a:pPr>
              <a:t>26</a:t>
            </a:fld>
            <a:r>
              <a:rPr lang="fr-FR" smtClean="0"/>
              <a:t> </a:t>
            </a:r>
            <a:endParaRPr lang="fr-F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p:txBody>
          <a:bodyPr/>
          <a:lstStyle/>
          <a:p>
            <a:pPr>
              <a:defRPr/>
            </a:pPr>
            <a:r>
              <a:rPr lang="fr-BE" dirty="0" smtClean="0"/>
              <a:t>LUNDI 3 </a:t>
            </a:r>
            <a:r>
              <a:rPr lang="fr-BE" dirty="0" err="1" smtClean="0"/>
              <a:t>DéCEMBRE</a:t>
            </a:r>
            <a:r>
              <a:rPr lang="fr-BE" dirty="0" smtClean="0"/>
              <a:t> 2018 – Séance d’installation  ÉLECTION DES CONSEILLERS DE L’ACTION SOCIALE</a:t>
            </a:r>
            <a:endParaRPr lang="fr-BE" dirty="0"/>
          </a:p>
        </p:txBody>
      </p:sp>
      <p:sp>
        <p:nvSpPr>
          <p:cNvPr id="32771" name="Espace réservé du contenu 2"/>
          <p:cNvSpPr>
            <a:spLocks noGrp="1"/>
          </p:cNvSpPr>
          <p:nvPr>
            <p:ph idx="1"/>
          </p:nvPr>
        </p:nvSpPr>
        <p:spPr/>
        <p:txBody>
          <a:bodyPr/>
          <a:lstStyle/>
          <a:p>
            <a:endParaRPr lang="fr-BE" smtClean="0">
              <a:ea typeface="Geneva"/>
              <a:cs typeface="Geneva"/>
            </a:endParaRPr>
          </a:p>
          <a:p>
            <a:r>
              <a:rPr lang="fr-BE" smtClean="0">
                <a:ea typeface="Geneva"/>
                <a:cs typeface="Geneva"/>
              </a:rPr>
              <a:t>Élection de plein droit</a:t>
            </a:r>
          </a:p>
          <a:p>
            <a:endParaRPr lang="fr-BE" smtClean="0">
              <a:ea typeface="Geneva"/>
              <a:cs typeface="Geneva"/>
            </a:endParaRPr>
          </a:p>
          <a:p>
            <a:r>
              <a:rPr lang="fr-BE" smtClean="0">
                <a:ea typeface="Geneva"/>
                <a:cs typeface="Geneva"/>
              </a:rPr>
              <a:t>En l’absence de pacte de majorité déposé le 12 novembre, l’élection a lieu dans les 30 jours qui suivent la réunion du conseil communal au cours de laquelle le pacte de majorité a été adopté. </a:t>
            </a:r>
          </a:p>
          <a:p>
            <a:endParaRPr lang="fr-BE" smtClean="0">
              <a:ea typeface="Geneva"/>
              <a:cs typeface="Geneva"/>
            </a:endParaRPr>
          </a:p>
          <a:p>
            <a:r>
              <a:rPr lang="fr-BE" smtClean="0">
                <a:ea typeface="Geneva"/>
                <a:cs typeface="Geneva"/>
              </a:rPr>
              <a:t>Tutelle générale d’</a:t>
            </a:r>
            <a:r>
              <a:rPr lang="fr-BE" u="sng" smtClean="0">
                <a:ea typeface="Geneva"/>
                <a:cs typeface="Geneva"/>
              </a:rPr>
              <a:t>annulation obligatoire</a:t>
            </a:r>
          </a:p>
          <a:p>
            <a:pPr lvl="1">
              <a:buFont typeface="Wingdings" pitchFamily="2" charset="2"/>
              <a:buChar char="Ø"/>
            </a:pPr>
            <a:r>
              <a:rPr lang="fr-BE" b="1" smtClean="0">
                <a:ea typeface="Geneva"/>
              </a:rPr>
              <a:t>transmission des actes et des pièces justificatives</a:t>
            </a:r>
          </a:p>
        </p:txBody>
      </p:sp>
      <p:sp>
        <p:nvSpPr>
          <p:cNvPr id="32772" name="Espace réservé de la date 3"/>
          <p:cNvSpPr>
            <a:spLocks noGrp="1"/>
          </p:cNvSpPr>
          <p:nvPr>
            <p:ph type="dt" sz="quarter" idx="10"/>
          </p:nvPr>
        </p:nvSpPr>
        <p:spPr>
          <a:noFill/>
        </p:spPr>
        <p:txBody>
          <a:bodyPr/>
          <a:lstStyle/>
          <a:p>
            <a:fld id="{0EA38537-C64E-4C0C-ADDE-63A692122D57}" type="slidenum">
              <a:rPr lang="fr-FR" smtClean="0">
                <a:latin typeface="Arial" pitchFamily="34" charset="0"/>
                <a:ea typeface="Geneva"/>
                <a:cs typeface="Geneva"/>
              </a:rPr>
              <a:pPr/>
              <a:t>27</a:t>
            </a:fld>
            <a:r>
              <a:rPr lang="fr-FR" smtClean="0">
                <a:latin typeface="Arial" pitchFamily="34" charset="0"/>
                <a:ea typeface="Geneva"/>
                <a:cs typeface="Geneva"/>
              </a:rPr>
              <a:t>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u contenu 2"/>
          <p:cNvSpPr>
            <a:spLocks noGrp="1"/>
          </p:cNvSpPr>
          <p:nvPr>
            <p:ph idx="1"/>
          </p:nvPr>
        </p:nvSpPr>
        <p:spPr>
          <a:xfrm>
            <a:off x="468313" y="692150"/>
            <a:ext cx="7920037" cy="4140200"/>
          </a:xfrm>
        </p:spPr>
        <p:txBody>
          <a:bodyPr/>
          <a:lstStyle/>
          <a:p>
            <a:pPr>
              <a:spcBef>
                <a:spcPts val="1200"/>
              </a:spcBef>
            </a:pPr>
            <a:r>
              <a:rPr lang="fr-BE" smtClean="0">
                <a:ea typeface="Geneva"/>
                <a:cs typeface="Geneva"/>
              </a:rPr>
              <a:t>Les pièces justificatives à joindre au dossier sont les suivantes :</a:t>
            </a:r>
          </a:p>
          <a:p>
            <a:pPr lvl="1">
              <a:spcBef>
                <a:spcPts val="1200"/>
              </a:spcBef>
            </a:pPr>
            <a:r>
              <a:rPr lang="fr-BE" b="1" smtClean="0">
                <a:ea typeface="Geneva"/>
              </a:rPr>
              <a:t>le pacte de majorité ainsi que la délibération l’ayant adopté</a:t>
            </a:r>
          </a:p>
          <a:p>
            <a:pPr lvl="1">
              <a:spcBef>
                <a:spcPts val="1200"/>
              </a:spcBef>
            </a:pPr>
            <a:r>
              <a:rPr lang="fr-BE" b="1" smtClean="0">
                <a:ea typeface="Geneva"/>
              </a:rPr>
              <a:t>les listes des candidats au conseil de l’action sociale proposés par les groupes politiques</a:t>
            </a:r>
          </a:p>
          <a:p>
            <a:pPr lvl="1">
              <a:spcBef>
                <a:spcPts val="1200"/>
              </a:spcBef>
            </a:pPr>
            <a:r>
              <a:rPr lang="fr-BE" b="1" smtClean="0">
                <a:ea typeface="Geneva"/>
              </a:rPr>
              <a:t>le procès-verbal d’installation du conseil communal</a:t>
            </a:r>
          </a:p>
          <a:p>
            <a:pPr lvl="1">
              <a:spcBef>
                <a:spcPts val="1200"/>
              </a:spcBef>
            </a:pPr>
            <a:r>
              <a:rPr lang="fr-BE" b="1" smtClean="0">
                <a:ea typeface="Geneva"/>
              </a:rPr>
              <a:t>la répartition des sièges par groupe politique.</a:t>
            </a:r>
          </a:p>
          <a:p>
            <a:pPr>
              <a:spcBef>
                <a:spcPts val="1200"/>
              </a:spcBef>
            </a:pPr>
            <a:r>
              <a:rPr lang="fr-BE" smtClean="0">
                <a:ea typeface="Geneva"/>
                <a:cs typeface="Geneva"/>
              </a:rPr>
              <a:t>Pour accélérer le processus de tutelle, nous vous demandons de bien vouloir nous transmettre en « copie avancée »  les listes telles que déposées et validées, accompagnées du projet de pacte à l’adresse suivante : </a:t>
            </a:r>
            <a:r>
              <a:rPr lang="fr-BE" u="sng" smtClean="0">
                <a:solidFill>
                  <a:srgbClr val="FF0000"/>
                </a:solidFill>
                <a:ea typeface="Geneva"/>
                <a:cs typeface="Geneva"/>
                <a:hlinkClick r:id="rId2"/>
              </a:rPr>
              <a:t>legislationorganique.pouvoirslocaux@spw.wallonie.be</a:t>
            </a:r>
            <a:endParaRPr lang="fr-BE" smtClean="0">
              <a:solidFill>
                <a:srgbClr val="FF0000"/>
              </a:solidFill>
              <a:ea typeface="Geneva"/>
              <a:cs typeface="Geneva"/>
            </a:endParaRPr>
          </a:p>
          <a:p>
            <a:pPr>
              <a:buFontTx/>
              <a:buNone/>
            </a:pPr>
            <a:endParaRPr lang="fr-BE" smtClean="0">
              <a:ea typeface="Geneva"/>
              <a:cs typeface="Geneva"/>
            </a:endParaRPr>
          </a:p>
        </p:txBody>
      </p:sp>
      <p:sp>
        <p:nvSpPr>
          <p:cNvPr id="33795" name="Espace réservé de la date 3"/>
          <p:cNvSpPr>
            <a:spLocks noGrp="1"/>
          </p:cNvSpPr>
          <p:nvPr>
            <p:ph type="dt" sz="quarter" idx="10"/>
          </p:nvPr>
        </p:nvSpPr>
        <p:spPr>
          <a:noFill/>
        </p:spPr>
        <p:txBody>
          <a:bodyPr/>
          <a:lstStyle/>
          <a:p>
            <a:fld id="{DE82BB33-713E-4420-878C-14C906B2FD59}" type="slidenum">
              <a:rPr lang="fr-FR" smtClean="0">
                <a:latin typeface="Arial" pitchFamily="34" charset="0"/>
                <a:ea typeface="Geneva"/>
                <a:cs typeface="Geneva"/>
              </a:rPr>
              <a:pPr/>
              <a:t>28</a:t>
            </a:fld>
            <a:r>
              <a:rPr lang="fr-FR" smtClean="0">
                <a:latin typeface="Arial" pitchFamily="34" charset="0"/>
                <a:ea typeface="Geneva"/>
                <a:cs typeface="Geneva"/>
              </a:rPr>
              <a:t>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p:txBody>
          <a:bodyPr/>
          <a:lstStyle/>
          <a:p>
            <a:pPr>
              <a:defRPr/>
            </a:pPr>
            <a:r>
              <a:rPr lang="fr-BE" dirty="0" smtClean="0"/>
              <a:t>INSTALLATION DES CONSEILLERS DE L’ACTION SOCIALE</a:t>
            </a:r>
            <a:endParaRPr lang="fr-BE" dirty="0"/>
          </a:p>
        </p:txBody>
      </p:sp>
      <p:sp>
        <p:nvSpPr>
          <p:cNvPr id="34819" name="Espace réservé du contenu 2"/>
          <p:cNvSpPr>
            <a:spLocks noGrp="1"/>
          </p:cNvSpPr>
          <p:nvPr>
            <p:ph idx="1"/>
          </p:nvPr>
        </p:nvSpPr>
        <p:spPr/>
        <p:txBody>
          <a:bodyPr/>
          <a:lstStyle/>
          <a:p>
            <a:endParaRPr lang="fr-BE" dirty="0" smtClean="0">
              <a:ea typeface="Geneva"/>
              <a:cs typeface="Geneva"/>
            </a:endParaRPr>
          </a:p>
          <a:p>
            <a:pPr>
              <a:buFontTx/>
              <a:buNone/>
            </a:pPr>
            <a:endParaRPr lang="fr-BE" dirty="0" smtClean="0">
              <a:ea typeface="Geneva"/>
              <a:cs typeface="Geneva"/>
            </a:endParaRPr>
          </a:p>
          <a:p>
            <a:r>
              <a:rPr lang="fr-BE" dirty="0" smtClean="0">
                <a:ea typeface="Geneva"/>
                <a:cs typeface="Geneva"/>
              </a:rPr>
              <a:t>Au plus tard le 15 janvier 2019 : Convocation du Bourgmestre</a:t>
            </a:r>
          </a:p>
          <a:p>
            <a:endParaRPr lang="fr-BE" dirty="0" smtClean="0">
              <a:ea typeface="Geneva"/>
              <a:cs typeface="Geneva"/>
            </a:endParaRPr>
          </a:p>
          <a:p>
            <a:r>
              <a:rPr lang="fr-BE" dirty="0" smtClean="0">
                <a:ea typeface="Geneva"/>
                <a:cs typeface="Geneva"/>
              </a:rPr>
              <a:t>Prestation de serment des conseillers de l’action sociale</a:t>
            </a:r>
          </a:p>
          <a:p>
            <a:endParaRPr lang="fr-BE" dirty="0" smtClean="0">
              <a:ea typeface="Geneva"/>
              <a:cs typeface="Geneva"/>
            </a:endParaRPr>
          </a:p>
          <a:p>
            <a:r>
              <a:rPr lang="fr-BE" dirty="0" smtClean="0">
                <a:ea typeface="Geneva"/>
                <a:cs typeface="Geneva"/>
              </a:rPr>
              <a:t>Prestation de serment du Président du C.A.S. en qualité de membre du collège communal (Art. L1126-1 CDLD – Séance publique du conseil communal) </a:t>
            </a:r>
          </a:p>
        </p:txBody>
      </p:sp>
      <p:sp>
        <p:nvSpPr>
          <p:cNvPr id="34820" name="Espace réservé de la date 3"/>
          <p:cNvSpPr>
            <a:spLocks noGrp="1"/>
          </p:cNvSpPr>
          <p:nvPr>
            <p:ph type="dt" sz="quarter" idx="10"/>
          </p:nvPr>
        </p:nvSpPr>
        <p:spPr>
          <a:noFill/>
        </p:spPr>
        <p:txBody>
          <a:bodyPr/>
          <a:lstStyle/>
          <a:p>
            <a:fld id="{0053ABB7-1B09-4D91-AFAA-6212B535D26E}" type="slidenum">
              <a:rPr lang="fr-FR" smtClean="0">
                <a:latin typeface="Arial" pitchFamily="34" charset="0"/>
                <a:ea typeface="Geneva"/>
                <a:cs typeface="Geneva"/>
              </a:rPr>
              <a:pPr/>
              <a:t>29</a:t>
            </a:fld>
            <a:r>
              <a:rPr lang="fr-FR" smtClean="0">
                <a:latin typeface="Arial" pitchFamily="34" charset="0"/>
                <a:ea typeface="Geneva"/>
                <a:cs typeface="Geneva"/>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p:txBody>
          <a:bodyPr/>
          <a:lstStyle/>
          <a:p>
            <a:pPr>
              <a:defRPr/>
            </a:pPr>
            <a:r>
              <a:rPr lang="fr-BE" dirty="0" smtClean="0"/>
              <a:t>Validation des élections communales</a:t>
            </a:r>
            <a:endParaRPr lang="fr-BE" dirty="0"/>
          </a:p>
        </p:txBody>
      </p:sp>
      <p:sp>
        <p:nvSpPr>
          <p:cNvPr id="11267" name="Espace réservé du contenu 2"/>
          <p:cNvSpPr>
            <a:spLocks noGrp="1"/>
          </p:cNvSpPr>
          <p:nvPr>
            <p:ph idx="1"/>
          </p:nvPr>
        </p:nvSpPr>
        <p:spPr/>
        <p:txBody>
          <a:bodyPr/>
          <a:lstStyle/>
          <a:p>
            <a:endParaRPr lang="fr-BE" dirty="0" smtClean="0">
              <a:ea typeface="Geneva"/>
              <a:cs typeface="Geneva"/>
            </a:endParaRPr>
          </a:p>
          <a:p>
            <a:r>
              <a:rPr lang="fr-BE" dirty="0" smtClean="0">
                <a:ea typeface="Geneva"/>
                <a:cs typeface="Geneva"/>
              </a:rPr>
              <a:t>Validation des élections par gouverneur dans les 30 jours du PV de l’élection </a:t>
            </a:r>
          </a:p>
          <a:p>
            <a:r>
              <a:rPr lang="fr-BE" dirty="0" smtClean="0">
                <a:ea typeface="Geneva"/>
                <a:cs typeface="Geneva"/>
              </a:rPr>
              <a:t>Réclamations reçues dans les 10 jours à dater de l’établissement du PV de l’élection</a:t>
            </a:r>
          </a:p>
          <a:p>
            <a:endParaRPr lang="fr-BE" dirty="0" smtClean="0">
              <a:ea typeface="Geneva"/>
              <a:cs typeface="Geneva"/>
            </a:endParaRPr>
          </a:p>
          <a:p>
            <a:pPr>
              <a:buFontTx/>
              <a:buNone/>
            </a:pPr>
            <a:r>
              <a:rPr lang="fr-BE" dirty="0" smtClean="0">
                <a:ea typeface="Geneva"/>
                <a:cs typeface="Geneva"/>
              </a:rPr>
              <a:t>  </a:t>
            </a:r>
          </a:p>
          <a:p>
            <a:pPr>
              <a:buFontTx/>
              <a:buNone/>
            </a:pPr>
            <a:r>
              <a:rPr lang="fr-BE" dirty="0" smtClean="0">
                <a:ea typeface="Geneva"/>
                <a:cs typeface="Geneva"/>
              </a:rPr>
              <a:t>      =  le gouverneur statue dans les 30 jours qui suivent l’introduction du recours (donc le  25 ou 26 novembre selon PV du 14 ou du 15.10)</a:t>
            </a:r>
          </a:p>
          <a:p>
            <a:pPr>
              <a:buFontTx/>
              <a:buNone/>
            </a:pPr>
            <a:r>
              <a:rPr lang="fr-BE" dirty="0" smtClean="0">
                <a:ea typeface="Geneva"/>
                <a:cs typeface="Geneva"/>
              </a:rPr>
              <a:t>	  = Recours Conseil d’Etat 8 jours de la notification </a:t>
            </a:r>
          </a:p>
          <a:p>
            <a:pPr>
              <a:buFontTx/>
              <a:buNone/>
            </a:pPr>
            <a:r>
              <a:rPr lang="fr-BE" dirty="0" smtClean="0">
                <a:ea typeface="Geneva"/>
                <a:cs typeface="Geneva"/>
              </a:rPr>
              <a:t>	  = Recours suspensif si dirigé contre une annulation des élections ou une modification de la </a:t>
            </a:r>
            <a:r>
              <a:rPr lang="fr-BE" dirty="0" err="1" smtClean="0">
                <a:ea typeface="Geneva"/>
                <a:cs typeface="Geneva"/>
              </a:rPr>
              <a:t>répartiiion</a:t>
            </a:r>
            <a:r>
              <a:rPr lang="fr-BE" dirty="0" smtClean="0">
                <a:ea typeface="Geneva"/>
                <a:cs typeface="Geneva"/>
              </a:rPr>
              <a:t> des sièges</a:t>
            </a:r>
          </a:p>
        </p:txBody>
      </p:sp>
      <p:sp>
        <p:nvSpPr>
          <p:cNvPr id="11268" name="Espace réservé de la date 3"/>
          <p:cNvSpPr>
            <a:spLocks noGrp="1"/>
          </p:cNvSpPr>
          <p:nvPr>
            <p:ph type="dt" sz="quarter" idx="10"/>
          </p:nvPr>
        </p:nvSpPr>
        <p:spPr>
          <a:noFill/>
        </p:spPr>
        <p:txBody>
          <a:bodyPr/>
          <a:lstStyle/>
          <a:p>
            <a:fld id="{0B0AF0D4-C0D5-462A-A4CC-17655944D0FA}" type="slidenum">
              <a:rPr lang="fr-FR" smtClean="0">
                <a:latin typeface="Arial" pitchFamily="34" charset="0"/>
                <a:ea typeface="Geneva"/>
                <a:cs typeface="Geneva"/>
              </a:rPr>
              <a:pPr/>
              <a:t>3</a:t>
            </a:fld>
            <a:r>
              <a:rPr lang="fr-FR" smtClean="0">
                <a:latin typeface="Arial" pitchFamily="34" charset="0"/>
                <a:ea typeface="Geneva"/>
                <a:cs typeface="Geneva"/>
              </a:rPr>
              <a:t>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Espace réservé de la date 3"/>
          <p:cNvSpPr>
            <a:spLocks noGrp="1"/>
          </p:cNvSpPr>
          <p:nvPr>
            <p:ph type="dt" sz="quarter" idx="10"/>
          </p:nvPr>
        </p:nvSpPr>
        <p:spPr>
          <a:noFill/>
        </p:spPr>
        <p:txBody>
          <a:bodyPr/>
          <a:lstStyle/>
          <a:p>
            <a:fld id="{E5FC2272-185A-485A-8EE3-B0A6D2D96335}" type="slidenum">
              <a:rPr lang="fr-FR" smtClean="0">
                <a:latin typeface="Arial" pitchFamily="34" charset="0"/>
                <a:ea typeface="Geneva"/>
                <a:cs typeface="Geneva"/>
              </a:rPr>
              <a:pPr/>
              <a:t>30</a:t>
            </a:fld>
            <a:r>
              <a:rPr lang="fr-FR" smtClean="0">
                <a:latin typeface="Arial" pitchFamily="34" charset="0"/>
                <a:ea typeface="Geneva"/>
                <a:cs typeface="Geneva"/>
              </a:rPr>
              <a:t> </a:t>
            </a:r>
          </a:p>
        </p:txBody>
      </p:sp>
      <p:sp>
        <p:nvSpPr>
          <p:cNvPr id="35843" name="Rectangle 2"/>
          <p:cNvSpPr>
            <a:spLocks noGrp="1" noChangeArrowheads="1"/>
          </p:cNvSpPr>
          <p:nvPr>
            <p:ph type="title" idx="4294967295"/>
          </p:nvPr>
        </p:nvSpPr>
        <p:spPr>
          <a:noFill/>
        </p:spPr>
        <p:txBody>
          <a:bodyPr/>
          <a:lstStyle/>
          <a:p>
            <a:pPr algn="ctr" eaLnBrk="1" hangingPunct="1"/>
            <a:r>
              <a:rPr lang="fr-FR" cap="none" smtClean="0">
                <a:ea typeface="Geneva"/>
                <a:cs typeface="Geneva"/>
              </a:rPr>
              <a:t>LES OUTILS</a:t>
            </a:r>
          </a:p>
        </p:txBody>
      </p:sp>
      <p:sp>
        <p:nvSpPr>
          <p:cNvPr id="35844" name="Rectangle 3"/>
          <p:cNvSpPr>
            <a:spLocks noGrp="1" noChangeArrowheads="1"/>
          </p:cNvSpPr>
          <p:nvPr>
            <p:ph type="body" idx="1"/>
          </p:nvPr>
        </p:nvSpPr>
        <p:spPr>
          <a:xfrm>
            <a:off x="827088" y="1052513"/>
            <a:ext cx="7920037" cy="4706937"/>
          </a:xfrm>
        </p:spPr>
        <p:txBody>
          <a:bodyPr/>
          <a:lstStyle/>
          <a:p>
            <a:pPr eaLnBrk="1" hangingPunct="1">
              <a:buFont typeface="Courier New" pitchFamily="49" charset="0"/>
              <a:buChar char="o"/>
            </a:pPr>
            <a:r>
              <a:rPr lang="fr-FR" dirty="0" smtClean="0">
                <a:ea typeface="Geneva"/>
                <a:cs typeface="Geneva"/>
              </a:rPr>
              <a:t>Contacts:</a:t>
            </a:r>
          </a:p>
          <a:p>
            <a:pPr eaLnBrk="1" hangingPunct="1">
              <a:buFontTx/>
              <a:buNone/>
            </a:pPr>
            <a:endParaRPr lang="fr-FR" dirty="0" smtClean="0">
              <a:ea typeface="Geneva"/>
              <a:cs typeface="Geneva"/>
            </a:endParaRPr>
          </a:p>
          <a:p>
            <a:pPr eaLnBrk="1" hangingPunct="1">
              <a:buFont typeface="Wingdings" pitchFamily="2" charset="2"/>
              <a:buChar char=")"/>
            </a:pPr>
            <a:r>
              <a:rPr lang="fr-FR" b="0" dirty="0" smtClean="0">
                <a:ea typeface="Geneva"/>
                <a:cs typeface="Geneva"/>
              </a:rPr>
              <a:t>081/32.36.32</a:t>
            </a:r>
          </a:p>
          <a:p>
            <a:pPr eaLnBrk="1" hangingPunct="1">
              <a:buFont typeface="Wingdings" pitchFamily="2" charset="2"/>
              <a:buChar char=")"/>
            </a:pPr>
            <a:r>
              <a:rPr lang="fr-FR" b="0" dirty="0" smtClean="0">
                <a:ea typeface="Geneva"/>
                <a:cs typeface="Geneva"/>
                <a:sym typeface="Wingdings" pitchFamily="2" charset="2"/>
              </a:rPr>
              <a:t></a:t>
            </a:r>
            <a:r>
              <a:rPr lang="fr-FR" b="0" dirty="0" smtClean="0">
                <a:ea typeface="Geneva"/>
                <a:cs typeface="Geneva"/>
              </a:rPr>
              <a:t>legislationorganique.pouvoirslocaux@spw.wallonie.be</a:t>
            </a:r>
          </a:p>
          <a:p>
            <a:pPr eaLnBrk="1" hangingPunct="1">
              <a:buFont typeface="Courier New" pitchFamily="49" charset="0"/>
              <a:buChar char="o"/>
            </a:pPr>
            <a:endParaRPr lang="fr-FR" dirty="0" smtClean="0">
              <a:ea typeface="Geneva"/>
              <a:cs typeface="Geneva"/>
            </a:endParaRPr>
          </a:p>
          <a:p>
            <a:pPr eaLnBrk="1" hangingPunct="1">
              <a:buFont typeface="Courier New" pitchFamily="49" charset="0"/>
              <a:buChar char="o"/>
            </a:pPr>
            <a:r>
              <a:rPr lang="fr-FR" dirty="0" smtClean="0">
                <a:ea typeface="Geneva"/>
                <a:cs typeface="Geneva"/>
              </a:rPr>
              <a:t>Site élections: </a:t>
            </a:r>
            <a:r>
              <a:rPr lang="fr-FR" dirty="0" smtClean="0">
                <a:ea typeface="Geneva"/>
                <a:cs typeface="Geneva"/>
                <a:hlinkClick r:id="rId3"/>
              </a:rPr>
              <a:t>http://elections2018.wallonie.be</a:t>
            </a:r>
            <a:endParaRPr lang="fr-FR" dirty="0" smtClean="0">
              <a:ea typeface="Geneva"/>
              <a:cs typeface="Geneva"/>
            </a:endParaRPr>
          </a:p>
          <a:p>
            <a:pPr lvl="4" eaLnBrk="1" hangingPunct="1"/>
            <a:r>
              <a:rPr lang="fr-FR" sz="2000" dirty="0" smtClean="0">
                <a:ea typeface="Geneva"/>
              </a:rPr>
              <a:t>Tableau incompatibilité</a:t>
            </a:r>
          </a:p>
          <a:p>
            <a:pPr lvl="4" eaLnBrk="1" hangingPunct="1"/>
            <a:r>
              <a:rPr lang="fr-FR" sz="2000" dirty="0" smtClean="0">
                <a:ea typeface="Geneva"/>
              </a:rPr>
              <a:t>Modèles </a:t>
            </a:r>
            <a:r>
              <a:rPr lang="fr-FR" sz="2000" dirty="0" smtClean="0">
                <a:ea typeface="Geneva"/>
              </a:rPr>
              <a:t>de pactes </a:t>
            </a:r>
            <a:r>
              <a:rPr lang="fr-FR" sz="2000" dirty="0" smtClean="0">
                <a:ea typeface="Geneva"/>
              </a:rPr>
              <a:t>de majorité</a:t>
            </a:r>
          </a:p>
          <a:p>
            <a:pPr lvl="4" eaLnBrk="1" hangingPunct="1"/>
            <a:r>
              <a:rPr lang="fr-FR" sz="2000" dirty="0" smtClean="0">
                <a:ea typeface="Geneva"/>
              </a:rPr>
              <a:t>Circulaires</a:t>
            </a:r>
          </a:p>
          <a:p>
            <a:pPr lvl="4" eaLnBrk="1" hangingPunct="1"/>
            <a:r>
              <a:rPr lang="fr-FR" sz="2000" dirty="0" smtClean="0">
                <a:ea typeface="Geneva"/>
              </a:rPr>
              <a:t>Tableau </a:t>
            </a:r>
            <a:r>
              <a:rPr lang="fr-FR" sz="2000" dirty="0" err="1" smtClean="0">
                <a:ea typeface="Geneva"/>
              </a:rPr>
              <a:t>excel</a:t>
            </a:r>
            <a:r>
              <a:rPr lang="fr-FR" sz="2000" dirty="0" smtClean="0">
                <a:ea typeface="Geneva"/>
              </a:rPr>
              <a:t> de calcul (siège au CPAS)</a:t>
            </a:r>
          </a:p>
          <a:p>
            <a:pPr lvl="4" eaLnBrk="1" hangingPunct="1"/>
            <a:endParaRPr lang="fr-FR" sz="2000" dirty="0" smtClean="0">
              <a:ea typeface="Geneva"/>
            </a:endParaRPr>
          </a:p>
          <a:p>
            <a:pPr eaLnBrk="1" hangingPunct="1">
              <a:buFontTx/>
              <a:buNone/>
            </a:pPr>
            <a:endParaRPr lang="fr-FR" dirty="0" smtClean="0">
              <a:ea typeface="Geneva"/>
              <a:cs typeface="Geneva"/>
            </a:endParaRPr>
          </a:p>
        </p:txBody>
      </p:sp>
      <p:pic>
        <p:nvPicPr>
          <p:cNvPr id="35845" name="Picture 5" descr="C:\Documents and Settings\123508\Local Settings\Temporary Internet Files\Content.IE5\7F6S6AZA\MC900432031[1].wmf"/>
          <p:cNvPicPr>
            <a:picLocks noChangeAspect="1" noChangeArrowheads="1"/>
          </p:cNvPicPr>
          <p:nvPr/>
        </p:nvPicPr>
        <p:blipFill>
          <a:blip r:embed="rId4"/>
          <a:srcRect/>
          <a:stretch>
            <a:fillRect/>
          </a:stretch>
        </p:blipFill>
        <p:spPr bwMode="auto">
          <a:xfrm>
            <a:off x="6659563" y="476250"/>
            <a:ext cx="1225550" cy="122396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p:txBody>
          <a:bodyPr/>
          <a:lstStyle/>
          <a:p>
            <a:pPr>
              <a:defRPr/>
            </a:pPr>
            <a:r>
              <a:rPr lang="fr-BE" dirty="0" smtClean="0"/>
              <a:t/>
            </a:r>
            <a:br>
              <a:rPr lang="fr-BE" dirty="0" smtClean="0"/>
            </a:br>
            <a:r>
              <a:rPr lang="fr-BE" dirty="0" smtClean="0"/>
              <a:t>Lundi 12 NOVEMBRE – DÉPÔT DU PACTE DE MAJORITÉ</a:t>
            </a:r>
            <a:endParaRPr lang="fr-BE" dirty="0"/>
          </a:p>
        </p:txBody>
      </p:sp>
      <p:sp>
        <p:nvSpPr>
          <p:cNvPr id="12291" name="Espace réservé du contenu 2"/>
          <p:cNvSpPr>
            <a:spLocks noGrp="1"/>
          </p:cNvSpPr>
          <p:nvPr>
            <p:ph idx="1"/>
          </p:nvPr>
        </p:nvSpPr>
        <p:spPr/>
        <p:txBody>
          <a:bodyPr/>
          <a:lstStyle/>
          <a:p>
            <a:endParaRPr lang="fr-BE" dirty="0" smtClean="0">
              <a:ea typeface="Geneva"/>
              <a:cs typeface="Geneva"/>
            </a:endParaRPr>
          </a:p>
          <a:p>
            <a:pPr>
              <a:buFont typeface="Wingdings" pitchFamily="2" charset="2"/>
              <a:buChar char="Ø"/>
            </a:pPr>
            <a:r>
              <a:rPr lang="fr-BE" dirty="0" smtClean="0">
                <a:ea typeface="Geneva"/>
                <a:cs typeface="Geneva"/>
              </a:rPr>
              <a:t>Lundi 12 novembre entre les mains du Directeur général</a:t>
            </a:r>
          </a:p>
          <a:p>
            <a:endParaRPr lang="fr-BE" dirty="0" smtClean="0">
              <a:ea typeface="Geneva"/>
              <a:cs typeface="Geneva"/>
            </a:endParaRPr>
          </a:p>
          <a:p>
            <a:pPr>
              <a:buFontTx/>
              <a:buNone/>
            </a:pPr>
            <a:endParaRPr lang="fr-BE" dirty="0" smtClean="0">
              <a:ea typeface="Geneva"/>
              <a:cs typeface="Geneva"/>
            </a:endParaRPr>
          </a:p>
          <a:p>
            <a:pPr>
              <a:buFont typeface="Wingdings" pitchFamily="2" charset="2"/>
              <a:buChar char="Ø"/>
            </a:pPr>
            <a:r>
              <a:rPr lang="fr-BE" dirty="0" smtClean="0">
                <a:ea typeface="Geneva"/>
                <a:cs typeface="Geneva"/>
              </a:rPr>
              <a:t>Conditions de régularité du pacte</a:t>
            </a:r>
          </a:p>
          <a:p>
            <a:endParaRPr lang="fr-BE" dirty="0" smtClean="0">
              <a:ea typeface="Geneva"/>
              <a:cs typeface="Geneva"/>
            </a:endParaRPr>
          </a:p>
          <a:p>
            <a:pPr>
              <a:buFontTx/>
              <a:buNone/>
            </a:pPr>
            <a:r>
              <a:rPr lang="fr-BE" dirty="0" smtClean="0">
                <a:ea typeface="Geneva"/>
                <a:cs typeface="Geneva"/>
              </a:rPr>
              <a:t>1. l'indication des groupes politiques qui y sont parties, l'identité du bourgmestre, des échevins ainsi que celle du président du conseil de l'action sociale pressenti</a:t>
            </a:r>
          </a:p>
        </p:txBody>
      </p:sp>
      <p:sp>
        <p:nvSpPr>
          <p:cNvPr id="12292" name="Espace réservé de la date 3"/>
          <p:cNvSpPr>
            <a:spLocks noGrp="1"/>
          </p:cNvSpPr>
          <p:nvPr>
            <p:ph type="dt" sz="quarter" idx="10"/>
          </p:nvPr>
        </p:nvSpPr>
        <p:spPr>
          <a:noFill/>
        </p:spPr>
        <p:txBody>
          <a:bodyPr/>
          <a:lstStyle/>
          <a:p>
            <a:fld id="{CEAA0C5D-4FDB-4C90-91B2-BEAD9B1F1BD4}" type="slidenum">
              <a:rPr lang="fr-FR" smtClean="0">
                <a:latin typeface="Arial" pitchFamily="34" charset="0"/>
                <a:ea typeface="Geneva"/>
                <a:cs typeface="Geneva"/>
              </a:rPr>
              <a:pPr/>
              <a:t>4</a:t>
            </a:fld>
            <a:r>
              <a:rPr lang="fr-FR" smtClean="0">
                <a:latin typeface="Arial" pitchFamily="34" charset="0"/>
                <a:ea typeface="Geneva"/>
                <a:cs typeface="Geneva"/>
              </a:rPr>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ce réservé du contenu 2"/>
          <p:cNvSpPr>
            <a:spLocks noGrp="1"/>
          </p:cNvSpPr>
          <p:nvPr>
            <p:ph idx="1"/>
          </p:nvPr>
        </p:nvSpPr>
        <p:spPr>
          <a:xfrm>
            <a:off x="755650" y="1052513"/>
            <a:ext cx="7920038" cy="4140200"/>
          </a:xfrm>
        </p:spPr>
        <p:txBody>
          <a:bodyPr/>
          <a:lstStyle/>
          <a:p>
            <a:endParaRPr lang="fr-BE" dirty="0" smtClean="0">
              <a:ea typeface="Geneva"/>
              <a:cs typeface="Geneva"/>
            </a:endParaRPr>
          </a:p>
          <a:p>
            <a:pPr>
              <a:buFontTx/>
              <a:buNone/>
            </a:pPr>
            <a:r>
              <a:rPr lang="fr-BE" dirty="0" smtClean="0">
                <a:ea typeface="Geneva"/>
                <a:cs typeface="Geneva"/>
              </a:rPr>
              <a:t>2. Il présente un tiers minimum de membres du même sexe (0,6 et + = unité sup.)</a:t>
            </a:r>
          </a:p>
          <a:p>
            <a:pPr>
              <a:buFontTx/>
              <a:buNone/>
            </a:pPr>
            <a:endParaRPr lang="fr-BE" dirty="0" smtClean="0">
              <a:ea typeface="Geneva"/>
              <a:cs typeface="Geneva"/>
            </a:endParaRPr>
          </a:p>
          <a:p>
            <a:endParaRPr lang="fr-BE" dirty="0" smtClean="0">
              <a:ea typeface="Geneva"/>
              <a:cs typeface="Geneva"/>
            </a:endParaRPr>
          </a:p>
          <a:p>
            <a:pPr>
              <a:buFontTx/>
              <a:buNone/>
            </a:pPr>
            <a:r>
              <a:rPr lang="fr-BE" dirty="0" smtClean="0">
                <a:ea typeface="Geneva"/>
                <a:cs typeface="Geneva"/>
              </a:rPr>
              <a:t> </a:t>
            </a:r>
          </a:p>
          <a:p>
            <a:endParaRPr lang="fr-BE" dirty="0" smtClean="0">
              <a:ea typeface="Geneva"/>
              <a:cs typeface="Geneva"/>
            </a:endParaRPr>
          </a:p>
        </p:txBody>
      </p:sp>
      <p:sp>
        <p:nvSpPr>
          <p:cNvPr id="13315" name="Espace réservé de la date 3"/>
          <p:cNvSpPr>
            <a:spLocks noGrp="1"/>
          </p:cNvSpPr>
          <p:nvPr>
            <p:ph type="dt" sz="quarter" idx="10"/>
          </p:nvPr>
        </p:nvSpPr>
        <p:spPr>
          <a:noFill/>
        </p:spPr>
        <p:txBody>
          <a:bodyPr/>
          <a:lstStyle/>
          <a:p>
            <a:fld id="{1EF897EE-D438-4176-A368-7C9416EB0911}" type="slidenum">
              <a:rPr lang="fr-FR" smtClean="0">
                <a:latin typeface="Arial" pitchFamily="34" charset="0"/>
                <a:ea typeface="Geneva"/>
                <a:cs typeface="Geneva"/>
              </a:rPr>
              <a:pPr/>
              <a:t>5</a:t>
            </a:fld>
            <a:r>
              <a:rPr lang="fr-FR" smtClean="0">
                <a:latin typeface="Arial" pitchFamily="34" charset="0"/>
                <a:ea typeface="Geneva"/>
                <a:cs typeface="Geneva"/>
              </a:rPr>
              <a:t> </a:t>
            </a:r>
          </a:p>
        </p:txBody>
      </p:sp>
      <p:graphicFrame>
        <p:nvGraphicFramePr>
          <p:cNvPr id="4" name="Tableau 3"/>
          <p:cNvGraphicFramePr>
            <a:graphicFrameLocks noGrp="1"/>
          </p:cNvGraphicFramePr>
          <p:nvPr/>
        </p:nvGraphicFramePr>
        <p:xfrm>
          <a:off x="1647190" y="2339340"/>
          <a:ext cx="5849620" cy="2179320"/>
        </p:xfrm>
        <a:graphic>
          <a:graphicData uri="http://schemas.openxmlformats.org/drawingml/2006/table">
            <a:tbl>
              <a:tblPr/>
              <a:tblGrid>
                <a:gridCol w="1949450"/>
                <a:gridCol w="1950085"/>
                <a:gridCol w="1950085"/>
              </a:tblGrid>
              <a:tr h="0">
                <a:tc>
                  <a:txBody>
                    <a:bodyPr/>
                    <a:lstStyle/>
                    <a:p>
                      <a:pPr algn="ctr">
                        <a:spcAft>
                          <a:spcPts val="0"/>
                        </a:spcAft>
                      </a:pPr>
                      <a:r>
                        <a:rPr lang="fr-BE" sz="1100" b="1" dirty="0">
                          <a:latin typeface="Arial"/>
                          <a:ea typeface="Arial"/>
                          <a:cs typeface="Times New Roman"/>
                        </a:rPr>
                        <a:t>Nombre d’habitants dans la commune</a:t>
                      </a:r>
                      <a:endParaRPr lang="fr-BE" sz="1100" dirty="0">
                        <a:latin typeface="Arial"/>
                        <a:ea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BE" sz="1100" b="1">
                          <a:latin typeface="Arial"/>
                          <a:ea typeface="Arial"/>
                          <a:cs typeface="Times New Roman"/>
                        </a:rPr>
                        <a:t>Nombre de membres du Collège communal (en ce compris le bourgmestre et le président du CPAS)</a:t>
                      </a:r>
                      <a:endParaRPr lang="fr-BE" sz="1100">
                        <a:latin typeface="Arial"/>
                        <a:ea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BE" sz="1100" b="1">
                          <a:latin typeface="Arial"/>
                          <a:ea typeface="Arial"/>
                          <a:cs typeface="Times New Roman"/>
                        </a:rPr>
                        <a:t>Nombre minimum de membres du sexe le moins représenté</a:t>
                      </a:r>
                      <a:endParaRPr lang="fr-BE" sz="1100">
                        <a:latin typeface="Arial"/>
                        <a:ea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spcAft>
                          <a:spcPts val="0"/>
                        </a:spcAft>
                      </a:pPr>
                      <a:endParaRPr lang="fr-BE" sz="1100" dirty="0">
                        <a:latin typeface="Arial"/>
                        <a:ea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BE" sz="1100" dirty="0">
                        <a:latin typeface="Arial"/>
                        <a:ea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BE" sz="1100" dirty="0">
                        <a:latin typeface="Arial"/>
                        <a:ea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spcAft>
                          <a:spcPts val="0"/>
                        </a:spcAft>
                      </a:pPr>
                      <a:r>
                        <a:rPr lang="fr-BE" sz="1100">
                          <a:latin typeface="Arial"/>
                          <a:ea typeface="Arial"/>
                          <a:cs typeface="Times New Roman"/>
                        </a:rPr>
                        <a:t>De 1000 à 4999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BE" sz="1100">
                          <a:latin typeface="Arial"/>
                          <a:ea typeface="Arial"/>
                          <a:cs typeface="Times New Roman"/>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BE" sz="1100">
                          <a:latin typeface="Arial"/>
                          <a:ea typeface="Arial"/>
                          <a:cs typeface="Times New Roman"/>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spcAft>
                          <a:spcPts val="0"/>
                        </a:spcAft>
                      </a:pPr>
                      <a:r>
                        <a:rPr lang="fr-BE" sz="1100">
                          <a:latin typeface="Arial"/>
                          <a:ea typeface="Arial"/>
                          <a:cs typeface="Times New Roman"/>
                        </a:rPr>
                        <a:t>De 5000 à 9999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BE" sz="1100">
                          <a:latin typeface="Arial"/>
                          <a:ea typeface="Arial"/>
                          <a:cs typeface="Times New Roman"/>
                        </a:rPr>
                        <a:t>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BE" sz="1100">
                          <a:latin typeface="Arial"/>
                          <a:ea typeface="Arial"/>
                          <a:cs typeface="Times New Roman"/>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spcAft>
                          <a:spcPts val="0"/>
                        </a:spcAft>
                      </a:pPr>
                      <a:r>
                        <a:rPr lang="fr-BE" sz="1100">
                          <a:latin typeface="Arial"/>
                          <a:ea typeface="Arial"/>
                          <a:cs typeface="Times New Roman"/>
                        </a:rPr>
                        <a:t>De 10000 à 19999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BE" sz="1100">
                          <a:latin typeface="Arial"/>
                          <a:ea typeface="Arial"/>
                          <a:cs typeface="Times New Roman"/>
                        </a:rPr>
                        <a:t>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BE" sz="1100">
                          <a:latin typeface="Arial"/>
                          <a:ea typeface="Arial"/>
                          <a:cs typeface="Times New Roman"/>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spcAft>
                          <a:spcPts val="0"/>
                        </a:spcAft>
                      </a:pPr>
                      <a:r>
                        <a:rPr lang="fr-BE" sz="1100">
                          <a:latin typeface="Arial"/>
                          <a:ea typeface="Arial"/>
                          <a:cs typeface="Times New Roman"/>
                        </a:rPr>
                        <a:t>De 20000 à 29999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BE" sz="1100">
                          <a:latin typeface="Arial"/>
                          <a:ea typeface="Arial"/>
                          <a:cs typeface="Times New Roman"/>
                        </a:rPr>
                        <a:t>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BE" sz="1100">
                          <a:latin typeface="Arial"/>
                          <a:ea typeface="Arial"/>
                          <a:cs typeface="Times New Roman"/>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spcAft>
                          <a:spcPts val="0"/>
                        </a:spcAft>
                      </a:pPr>
                      <a:r>
                        <a:rPr lang="fr-BE" sz="1100">
                          <a:latin typeface="Arial"/>
                          <a:ea typeface="Arial"/>
                          <a:cs typeface="Times New Roman"/>
                        </a:rPr>
                        <a:t>De 30000 à 49999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BE" sz="1100">
                          <a:latin typeface="Arial"/>
                          <a:ea typeface="Arial"/>
                          <a:cs typeface="Times New Roman"/>
                        </a:rPr>
                        <a:t>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BE" sz="1100">
                          <a:latin typeface="Arial"/>
                          <a:ea typeface="Arial"/>
                          <a:cs typeface="Times New Roman"/>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spcAft>
                          <a:spcPts val="0"/>
                        </a:spcAft>
                      </a:pPr>
                      <a:r>
                        <a:rPr lang="fr-BE" sz="1100">
                          <a:latin typeface="Arial"/>
                          <a:ea typeface="Arial"/>
                          <a:cs typeface="Times New Roman"/>
                        </a:rPr>
                        <a:t>De 50000 à 99999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BE" sz="1100">
                          <a:latin typeface="Arial"/>
                          <a:ea typeface="Arial"/>
                          <a:cs typeface="Times New Roman"/>
                        </a:rPr>
                        <a:t>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BE" sz="1100">
                          <a:latin typeface="Arial"/>
                          <a:ea typeface="Arial"/>
                          <a:cs typeface="Times New Roman"/>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spcAft>
                          <a:spcPts val="0"/>
                        </a:spcAft>
                      </a:pPr>
                      <a:r>
                        <a:rPr lang="fr-BE" sz="1100">
                          <a:latin typeface="Arial"/>
                          <a:ea typeface="Arial"/>
                          <a:cs typeface="Times New Roman"/>
                        </a:rPr>
                        <a:t>De 100000 à 199999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BE" sz="1100">
                          <a:latin typeface="Arial"/>
                          <a:ea typeface="Arial"/>
                          <a:cs typeface="Times New Roman"/>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BE" sz="1100">
                          <a:latin typeface="Arial"/>
                          <a:ea typeface="Arial"/>
                          <a:cs typeface="Times New Roman"/>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spcAft>
                          <a:spcPts val="0"/>
                        </a:spcAft>
                      </a:pPr>
                      <a:r>
                        <a:rPr lang="fr-BE" sz="1100">
                          <a:latin typeface="Arial"/>
                          <a:ea typeface="Arial"/>
                          <a:cs typeface="Times New Roman"/>
                        </a:rPr>
                        <a:t>200000 et plus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BE" sz="1100">
                          <a:latin typeface="Arial"/>
                          <a:ea typeface="Arial"/>
                          <a:cs typeface="Times New Roman"/>
                        </a:rPr>
                        <a:t>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BE" sz="1100" dirty="0">
                          <a:latin typeface="Arial"/>
                          <a:ea typeface="Arial"/>
                          <a:cs typeface="Times New Roman"/>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3316"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smtClean="0">
              <a:ln>
                <a:noFill/>
              </a:ln>
              <a:solidFill>
                <a:schemeClr val="tx1"/>
              </a:solidFill>
              <a:effectLst/>
              <a:latin typeface="Times New Roman" pitchFamily="18" charset="0"/>
              <a:ea typeface="Geneva"/>
              <a:cs typeface="Geneva"/>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lvl="0"/>
            <a:endParaRPr lang="fr-BE" dirty="0" smtClean="0"/>
          </a:p>
          <a:p>
            <a:pPr lvl="0"/>
            <a:r>
              <a:rPr lang="fr-BE" dirty="0" smtClean="0"/>
              <a:t>soit les groupes politiques liés par le projet de pacte de majorité ne comprennent </a:t>
            </a:r>
            <a:r>
              <a:rPr lang="fr-BE" u="sng" dirty="0" smtClean="0"/>
              <a:t>aucun</a:t>
            </a:r>
            <a:r>
              <a:rPr lang="fr-BE" dirty="0" smtClean="0"/>
              <a:t> membre d’un des deux sexes =  recours à la désignation </a:t>
            </a:r>
            <a:r>
              <a:rPr lang="fr-BE" i="1" dirty="0" smtClean="0">
                <a:solidFill>
                  <a:srgbClr val="FF0000"/>
                </a:solidFill>
              </a:rPr>
              <a:t>d’un échevin hors conseil</a:t>
            </a:r>
            <a:r>
              <a:rPr lang="fr-BE" dirty="0" smtClean="0"/>
              <a:t> (art.1123-8 §2cdld);</a:t>
            </a:r>
          </a:p>
          <a:p>
            <a:pPr lvl="0"/>
            <a:endParaRPr lang="fr-BE" dirty="0" smtClean="0"/>
          </a:p>
          <a:p>
            <a:pPr lvl="0"/>
            <a:r>
              <a:rPr lang="fr-BE" dirty="0" smtClean="0"/>
              <a:t>soit les groupes politiques liés par le projet de pacte de majorité ne comprennent pas de membres d’un des sexes en nombre </a:t>
            </a:r>
            <a:r>
              <a:rPr lang="fr-BE" u="sng" dirty="0" smtClean="0"/>
              <a:t>suffisant</a:t>
            </a:r>
            <a:r>
              <a:rPr lang="fr-BE" dirty="0" smtClean="0"/>
              <a:t> pour arriver au 1/3</a:t>
            </a:r>
          </a:p>
          <a:p>
            <a:pPr lvl="0">
              <a:buNone/>
            </a:pPr>
            <a:r>
              <a:rPr lang="fr-BE" dirty="0" smtClean="0"/>
              <a:t>	=il peut être </a:t>
            </a:r>
            <a:r>
              <a:rPr lang="fr-BE" i="1" dirty="0" smtClean="0">
                <a:solidFill>
                  <a:srgbClr val="FF0000"/>
                </a:solidFill>
              </a:rPr>
              <a:t>dérogé à la règle au maximum à concurrence du nombre de membres du sexe concerné manquants </a:t>
            </a:r>
            <a:r>
              <a:rPr lang="fr-BE" i="1" dirty="0" smtClean="0"/>
              <a:t>(art.1123-3 alinéa 4 </a:t>
            </a:r>
            <a:r>
              <a:rPr lang="fr-BE" i="1" dirty="0" err="1" smtClean="0"/>
              <a:t>cdld</a:t>
            </a:r>
            <a:r>
              <a:rPr lang="fr-BE" i="1" dirty="0" smtClean="0"/>
              <a:t>). </a:t>
            </a:r>
          </a:p>
          <a:p>
            <a:endParaRPr lang="fr-BE" dirty="0"/>
          </a:p>
        </p:txBody>
      </p:sp>
      <p:sp>
        <p:nvSpPr>
          <p:cNvPr id="3" name="Espace réservé de la date 2"/>
          <p:cNvSpPr>
            <a:spLocks noGrp="1"/>
          </p:cNvSpPr>
          <p:nvPr>
            <p:ph type="dt" sz="half" idx="10"/>
          </p:nvPr>
        </p:nvSpPr>
        <p:spPr/>
        <p:txBody>
          <a:bodyPr/>
          <a:lstStyle/>
          <a:p>
            <a:pPr>
              <a:defRPr/>
            </a:pPr>
            <a:fld id="{EA700CDD-9FDB-4286-8CFF-419F444FC45D}" type="slidenum">
              <a:rPr lang="fr-FR" smtClean="0"/>
              <a:pPr>
                <a:defRPr/>
              </a:pPr>
              <a:t>6</a:t>
            </a:fld>
            <a:r>
              <a:rPr lang="fr-FR" smtClean="0"/>
              <a:t> </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a:spcBef>
                <a:spcPts val="600"/>
              </a:spcBef>
              <a:buFontTx/>
              <a:buNone/>
            </a:pPr>
            <a:r>
              <a:rPr lang="fr-BE" dirty="0" smtClean="0">
                <a:ea typeface="Geneva"/>
                <a:cs typeface="Geneva"/>
              </a:rPr>
              <a:t>3. Le projet de pacte est signé par l'ensemble des personnes y désignées et par la majorité des membres de chaque groupe politique dont au moins un membre est proposé pour participer au collège (article L1123-1 du CDLD).</a:t>
            </a:r>
          </a:p>
          <a:p>
            <a:pPr>
              <a:spcBef>
                <a:spcPts val="600"/>
              </a:spcBef>
              <a:buFontTx/>
              <a:buNone/>
            </a:pPr>
            <a:r>
              <a:rPr lang="fr-BE" dirty="0" smtClean="0">
                <a:ea typeface="Geneva"/>
                <a:cs typeface="Geneva"/>
              </a:rPr>
              <a:t>4. Lorsqu'un groupe n'est composé que de deux membres, le projet de pacte est signé par l'un d'eux au moins.</a:t>
            </a:r>
          </a:p>
          <a:p>
            <a:pPr>
              <a:buFontTx/>
              <a:buNone/>
            </a:pPr>
            <a:r>
              <a:rPr lang="fr-BE" i="1" dirty="0" smtClean="0">
                <a:ea typeface="Geneva"/>
                <a:cs typeface="Geneva"/>
              </a:rPr>
              <a:t>5.  Le pacte doit faire apparaître que les groupes politiques parties au pacte disposent bien d’une majorité de sièges au conseil communal (pas de pacte minoritaire)</a:t>
            </a:r>
          </a:p>
          <a:p>
            <a:pPr>
              <a:buFontTx/>
              <a:buNone/>
            </a:pPr>
            <a:r>
              <a:rPr lang="fr-BE" i="1" u="sng" dirty="0" smtClean="0">
                <a:ea typeface="Geneva"/>
                <a:cs typeface="Geneva"/>
              </a:rPr>
              <a:t>Pour mémoire </a:t>
            </a:r>
            <a:r>
              <a:rPr lang="fr-BE" i="1" dirty="0" smtClean="0">
                <a:ea typeface="Geneva"/>
                <a:cs typeface="Geneva"/>
              </a:rPr>
              <a:t>: Le groupe politique est composé du ou des  élus sur une même liste lors des élections.</a:t>
            </a:r>
            <a:endParaRPr lang="fr-BE" dirty="0" smtClean="0">
              <a:ea typeface="Geneva"/>
              <a:cs typeface="Geneva"/>
            </a:endParaRPr>
          </a:p>
          <a:p>
            <a:endParaRPr lang="fr-BE" dirty="0"/>
          </a:p>
        </p:txBody>
      </p:sp>
      <p:sp>
        <p:nvSpPr>
          <p:cNvPr id="3" name="Espace réservé de la date 2"/>
          <p:cNvSpPr>
            <a:spLocks noGrp="1"/>
          </p:cNvSpPr>
          <p:nvPr>
            <p:ph type="dt" sz="half" idx="10"/>
          </p:nvPr>
        </p:nvSpPr>
        <p:spPr/>
        <p:txBody>
          <a:bodyPr/>
          <a:lstStyle/>
          <a:p>
            <a:pPr>
              <a:defRPr/>
            </a:pPr>
            <a:fld id="{EA700CDD-9FDB-4286-8CFF-419F444FC45D}" type="slidenum">
              <a:rPr lang="fr-FR" smtClean="0"/>
              <a:pPr>
                <a:defRPr/>
              </a:pPr>
              <a:t>7</a:t>
            </a:fld>
            <a:r>
              <a:rPr lang="fr-FR" smtClean="0"/>
              <a:t> </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p:txBody>
          <a:bodyPr/>
          <a:lstStyle/>
          <a:p>
            <a:pPr>
              <a:defRPr/>
            </a:pPr>
            <a:r>
              <a:rPr lang="fr-BE" dirty="0" smtClean="0"/>
              <a:t>L’élection des conseillers de l’action sociale                         19 ET 26 NOVEMBRE 2018</a:t>
            </a:r>
            <a:endParaRPr lang="fr-BE" dirty="0"/>
          </a:p>
        </p:txBody>
      </p:sp>
      <p:sp>
        <p:nvSpPr>
          <p:cNvPr id="14339" name="Espace réservé du contenu 2"/>
          <p:cNvSpPr>
            <a:spLocks noGrp="1"/>
          </p:cNvSpPr>
          <p:nvPr>
            <p:ph idx="1"/>
          </p:nvPr>
        </p:nvSpPr>
        <p:spPr/>
        <p:txBody>
          <a:bodyPr/>
          <a:lstStyle/>
          <a:p>
            <a:endParaRPr lang="fr-BE" dirty="0" smtClean="0">
              <a:ea typeface="Geneva"/>
              <a:cs typeface="Geneva"/>
            </a:endParaRPr>
          </a:p>
          <a:p>
            <a:pPr>
              <a:buFontTx/>
              <a:buNone/>
            </a:pPr>
            <a:r>
              <a:rPr lang="fr-BE" dirty="0" smtClean="0">
                <a:ea typeface="Geneva"/>
                <a:cs typeface="Geneva"/>
              </a:rPr>
              <a:t> </a:t>
            </a:r>
          </a:p>
          <a:p>
            <a:pPr>
              <a:buFontTx/>
              <a:buNone/>
            </a:pPr>
            <a:r>
              <a:rPr lang="fr-BE" dirty="0" smtClean="0">
                <a:ea typeface="Geneva"/>
                <a:cs typeface="Geneva"/>
              </a:rPr>
              <a:t>1. Le dépôt des listes de candidats :</a:t>
            </a:r>
          </a:p>
          <a:p>
            <a:endParaRPr lang="fr-BE" dirty="0" smtClean="0">
              <a:ea typeface="Geneva"/>
              <a:cs typeface="Geneva"/>
            </a:endParaRPr>
          </a:p>
          <a:p>
            <a:pPr>
              <a:buNone/>
            </a:pPr>
            <a:r>
              <a:rPr lang="fr-BE" dirty="0" smtClean="0">
                <a:ea typeface="Geneva"/>
                <a:cs typeface="Geneva"/>
              </a:rPr>
              <a:t>- Lundi 19 novembre 2018 : dépôt auprès du bourgmestre assisté par le Directeur général  </a:t>
            </a:r>
          </a:p>
          <a:p>
            <a:pPr>
              <a:buNone/>
            </a:pPr>
            <a:r>
              <a:rPr lang="fr-BE" dirty="0" smtClean="0">
                <a:ea typeface="Geneva"/>
                <a:cs typeface="Geneva"/>
              </a:rPr>
              <a:t>- Recevabilité/irrecevabilité (art.7, 9 ET 10 LO) –  	Information aux déposants</a:t>
            </a:r>
          </a:p>
          <a:p>
            <a:pPr>
              <a:buFontTx/>
              <a:buChar char="-"/>
            </a:pPr>
            <a:endParaRPr lang="fr-BE" dirty="0" smtClean="0">
              <a:ea typeface="Geneva"/>
              <a:cs typeface="Geneva"/>
            </a:endParaRPr>
          </a:p>
          <a:p>
            <a:pPr>
              <a:buFontTx/>
              <a:buNone/>
            </a:pPr>
            <a:r>
              <a:rPr lang="fr-BE" dirty="0" smtClean="0">
                <a:ea typeface="Geneva"/>
                <a:cs typeface="Geneva"/>
              </a:rPr>
              <a:t>- Lundi 26 novembre 2018 : Arrêt définitif des listes déclarées irrecevables</a:t>
            </a:r>
          </a:p>
          <a:p>
            <a:pPr>
              <a:buFontTx/>
              <a:buNone/>
            </a:pPr>
            <a:r>
              <a:rPr lang="fr-BE" dirty="0" smtClean="0">
                <a:ea typeface="Geneva"/>
                <a:cs typeface="Geneva"/>
              </a:rPr>
              <a:t> </a:t>
            </a:r>
          </a:p>
          <a:p>
            <a:pPr>
              <a:buFontTx/>
              <a:buNone/>
            </a:pPr>
            <a:r>
              <a:rPr lang="fr-BE" dirty="0" smtClean="0">
                <a:ea typeface="Geneva"/>
                <a:cs typeface="Geneva"/>
              </a:rPr>
              <a:t> </a:t>
            </a:r>
          </a:p>
          <a:p>
            <a:endParaRPr lang="fr-BE" dirty="0" smtClean="0">
              <a:ea typeface="Geneva"/>
              <a:cs typeface="Geneva"/>
            </a:endParaRPr>
          </a:p>
          <a:p>
            <a:endParaRPr lang="fr-BE" dirty="0" smtClean="0">
              <a:ea typeface="Geneva"/>
              <a:cs typeface="Geneva"/>
            </a:endParaRPr>
          </a:p>
          <a:p>
            <a:endParaRPr lang="fr-BE" dirty="0" smtClean="0">
              <a:ea typeface="Geneva"/>
              <a:cs typeface="Geneva"/>
            </a:endParaRPr>
          </a:p>
        </p:txBody>
      </p:sp>
      <p:sp>
        <p:nvSpPr>
          <p:cNvPr id="14340" name="Espace réservé de la date 3"/>
          <p:cNvSpPr>
            <a:spLocks noGrp="1"/>
          </p:cNvSpPr>
          <p:nvPr>
            <p:ph type="dt" sz="quarter" idx="10"/>
          </p:nvPr>
        </p:nvSpPr>
        <p:spPr>
          <a:noFill/>
        </p:spPr>
        <p:txBody>
          <a:bodyPr/>
          <a:lstStyle/>
          <a:p>
            <a:fld id="{7CB9CF27-A870-4F07-8647-F887A82D2DFD}" type="slidenum">
              <a:rPr lang="fr-FR" smtClean="0">
                <a:latin typeface="Arial" pitchFamily="34" charset="0"/>
                <a:ea typeface="Geneva"/>
                <a:cs typeface="Geneva"/>
              </a:rPr>
              <a:pPr/>
              <a:t>8</a:t>
            </a:fld>
            <a:r>
              <a:rPr lang="fr-FR" smtClean="0">
                <a:latin typeface="Arial" pitchFamily="34" charset="0"/>
                <a:ea typeface="Geneva"/>
                <a:cs typeface="Geneva"/>
              </a:rPr>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u contenu 2"/>
          <p:cNvSpPr>
            <a:spLocks noGrp="1"/>
          </p:cNvSpPr>
          <p:nvPr>
            <p:ph idx="1"/>
          </p:nvPr>
        </p:nvSpPr>
        <p:spPr/>
        <p:txBody>
          <a:bodyPr/>
          <a:lstStyle/>
          <a:p>
            <a:pPr>
              <a:buFontTx/>
              <a:buNone/>
            </a:pPr>
            <a:r>
              <a:rPr lang="fr-BE" dirty="0" smtClean="0">
                <a:ea typeface="Geneva"/>
                <a:cs typeface="Geneva"/>
              </a:rPr>
              <a:t>2. </a:t>
            </a:r>
            <a:r>
              <a:rPr lang="fr-BE" u="sng" dirty="0" smtClean="0">
                <a:ea typeface="Geneva"/>
                <a:cs typeface="Geneva"/>
              </a:rPr>
              <a:t>Conditions de régularité des listes </a:t>
            </a:r>
            <a:r>
              <a:rPr lang="fr-BE" dirty="0" smtClean="0">
                <a:ea typeface="Geneva"/>
                <a:cs typeface="Geneva"/>
              </a:rPr>
              <a:t>:</a:t>
            </a:r>
          </a:p>
          <a:p>
            <a:r>
              <a:rPr lang="fr-BE" dirty="0" smtClean="0">
                <a:ea typeface="Geneva"/>
                <a:cs typeface="Geneva"/>
              </a:rPr>
              <a:t>Présenter autant de candidats  qu’il en revient au groupe politique</a:t>
            </a:r>
          </a:p>
          <a:p>
            <a:r>
              <a:rPr lang="fr-BE" dirty="0" smtClean="0">
                <a:ea typeface="Geneva"/>
                <a:cs typeface="Geneva"/>
              </a:rPr>
              <a:t>Etre signée par la majorité des conseillers communaux du même groupe politique</a:t>
            </a:r>
          </a:p>
          <a:p>
            <a:r>
              <a:rPr lang="fr-BE" dirty="0" smtClean="0">
                <a:ea typeface="Geneva"/>
                <a:cs typeface="Geneva"/>
              </a:rPr>
              <a:t>Etre contresignée par les candidats présentés</a:t>
            </a:r>
          </a:p>
          <a:p>
            <a:pPr>
              <a:buFont typeface="Wingdings" pitchFamily="2" charset="2"/>
              <a:buChar char="Ø"/>
            </a:pPr>
            <a:endParaRPr lang="fr-BE" u="sng" dirty="0" smtClean="0">
              <a:ea typeface="Geneva"/>
              <a:cs typeface="Geneva"/>
            </a:endParaRPr>
          </a:p>
          <a:p>
            <a:pPr>
              <a:buFont typeface="Wingdings" pitchFamily="2" charset="2"/>
              <a:buChar char="Ø"/>
            </a:pPr>
            <a:r>
              <a:rPr lang="fr-BE" u="sng" dirty="0" smtClean="0">
                <a:ea typeface="Geneva"/>
                <a:cs typeface="Geneva"/>
              </a:rPr>
              <a:t>Si au moins 3 candidats</a:t>
            </a:r>
            <a:r>
              <a:rPr lang="fr-BE" dirty="0" smtClean="0">
                <a:ea typeface="Geneva"/>
                <a:cs typeface="Geneva"/>
              </a:rPr>
              <a:t> :</a:t>
            </a:r>
          </a:p>
          <a:p>
            <a:pPr>
              <a:buFont typeface="Courier New" pitchFamily="49" charset="0"/>
              <a:buChar char="o"/>
            </a:pPr>
            <a:r>
              <a:rPr lang="fr-BE" dirty="0" smtClean="0">
                <a:ea typeface="Geneva"/>
                <a:cs typeface="Geneva"/>
              </a:rPr>
              <a:t>Pas plus de 2/3 du même sexe</a:t>
            </a:r>
          </a:p>
          <a:p>
            <a:pPr>
              <a:buFont typeface="Courier New" pitchFamily="49" charset="0"/>
              <a:buChar char="o"/>
            </a:pPr>
            <a:r>
              <a:rPr lang="fr-BE" dirty="0" smtClean="0">
                <a:ea typeface="Geneva"/>
                <a:cs typeface="Geneva"/>
              </a:rPr>
              <a:t>Pas plus d’1/3 de conseillers communaux</a:t>
            </a:r>
          </a:p>
          <a:p>
            <a:pPr>
              <a:buFontTx/>
              <a:buNone/>
            </a:pPr>
            <a:r>
              <a:rPr lang="fr-BE" dirty="0" smtClean="0">
                <a:ea typeface="Geneva"/>
                <a:cs typeface="Geneva"/>
              </a:rPr>
              <a:t> </a:t>
            </a:r>
          </a:p>
          <a:p>
            <a:pPr>
              <a:buFont typeface="Wingdings" pitchFamily="2" charset="2"/>
              <a:buChar char="Ø"/>
            </a:pPr>
            <a:r>
              <a:rPr lang="fr-BE" u="sng" dirty="0" smtClean="0">
                <a:ea typeface="Geneva"/>
                <a:cs typeface="Geneva"/>
              </a:rPr>
              <a:t>Si deux candidats</a:t>
            </a:r>
            <a:r>
              <a:rPr lang="fr-BE" dirty="0" smtClean="0">
                <a:ea typeface="Geneva"/>
                <a:cs typeface="Geneva"/>
              </a:rPr>
              <a:t> : pas plus de la moitié</a:t>
            </a:r>
          </a:p>
          <a:p>
            <a:endParaRPr lang="fr-BE" dirty="0" smtClean="0">
              <a:ea typeface="Geneva"/>
              <a:cs typeface="Geneva"/>
            </a:endParaRPr>
          </a:p>
          <a:p>
            <a:pPr>
              <a:buFontTx/>
              <a:buNone/>
            </a:pPr>
            <a:endParaRPr lang="fr-BE" dirty="0" smtClean="0">
              <a:ea typeface="Geneva"/>
              <a:cs typeface="Geneva"/>
            </a:endParaRPr>
          </a:p>
        </p:txBody>
      </p:sp>
      <p:sp>
        <p:nvSpPr>
          <p:cNvPr id="4" name="Espace réservé de la date 3"/>
          <p:cNvSpPr>
            <a:spLocks noGrp="1"/>
          </p:cNvSpPr>
          <p:nvPr>
            <p:ph type="dt" sz="quarter" idx="10"/>
          </p:nvPr>
        </p:nvSpPr>
        <p:spPr/>
        <p:txBody>
          <a:bodyPr/>
          <a:lstStyle/>
          <a:p>
            <a:pPr>
              <a:defRPr/>
            </a:pPr>
            <a:fld id="{B3897104-D849-4950-867B-3AD7BB4FB48E}" type="slidenum">
              <a:rPr lang="fr-FR" smtClean="0"/>
              <a:pPr>
                <a:defRPr/>
              </a:pPr>
              <a:t>9</a:t>
            </a:fld>
            <a:r>
              <a:rPr lang="fr-FR" smtClean="0"/>
              <a:t> </a:t>
            </a:r>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ouvelle présentation">
  <a:themeElements>
    <a:clrScheme name="Nouvelle présentation 2">
      <a:dk1>
        <a:srgbClr val="000000"/>
      </a:dk1>
      <a:lt1>
        <a:srgbClr val="FFFFFF"/>
      </a:lt1>
      <a:dk2>
        <a:srgbClr val="003366"/>
      </a:dk2>
      <a:lt2>
        <a:srgbClr val="5490A8"/>
      </a:lt2>
      <a:accent1>
        <a:srgbClr val="0099CC"/>
      </a:accent1>
      <a:accent2>
        <a:srgbClr val="3366CC"/>
      </a:accent2>
      <a:accent3>
        <a:srgbClr val="FFFFFF"/>
      </a:accent3>
      <a:accent4>
        <a:srgbClr val="000000"/>
      </a:accent4>
      <a:accent5>
        <a:srgbClr val="AACAE2"/>
      </a:accent5>
      <a:accent6>
        <a:srgbClr val="2D5CB9"/>
      </a:accent6>
      <a:hlink>
        <a:srgbClr val="99CCFF"/>
      </a:hlink>
      <a:folHlink>
        <a:srgbClr val="E1E1B7"/>
      </a:folHlink>
    </a:clrScheme>
    <a:fontScheme name="Nouvelle présentation">
      <a:majorFont>
        <a:latin typeface="Verdana"/>
        <a:ea typeface=""/>
        <a:cs typeface=""/>
      </a:majorFont>
      <a:minorFont>
        <a:latin typeface="Verdana"/>
        <a:ea typeface=""/>
        <a:cs typeface=""/>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0" i="0" u="none" strike="noStrike" cap="none" normalizeH="0" baseline="0">
            <a:ln>
              <a:noFill/>
            </a:ln>
            <a:solidFill>
              <a:schemeClr val="tx1"/>
            </a:solidFill>
            <a:effectLst/>
            <a:latin typeface="Times New Roman" pitchFamily="8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0" i="0" u="none" strike="noStrike" cap="none" normalizeH="0" baseline="0">
            <a:ln>
              <a:noFill/>
            </a:ln>
            <a:solidFill>
              <a:schemeClr val="tx1"/>
            </a:solidFill>
            <a:effectLst/>
            <a:latin typeface="Times New Roman" pitchFamily="84" charset="0"/>
          </a:defRPr>
        </a:defPPr>
      </a:lstStyle>
    </a:lnDef>
  </a:objectDefaults>
  <a:extraClrSchemeLst>
    <a:extraClrScheme>
      <a:clrScheme name="Nouvelle présentation 1">
        <a:dk1>
          <a:srgbClr val="5490A8"/>
        </a:dk1>
        <a:lt1>
          <a:srgbClr val="DDDDDD"/>
        </a:lt1>
        <a:dk2>
          <a:srgbClr val="00172E"/>
        </a:dk2>
        <a:lt2>
          <a:srgbClr val="CCECFF"/>
        </a:lt2>
        <a:accent1>
          <a:srgbClr val="0099CC"/>
        </a:accent1>
        <a:accent2>
          <a:srgbClr val="3366CC"/>
        </a:accent2>
        <a:accent3>
          <a:srgbClr val="AAABAD"/>
        </a:accent3>
        <a:accent4>
          <a:srgbClr val="BDBDBD"/>
        </a:accent4>
        <a:accent5>
          <a:srgbClr val="AACAE2"/>
        </a:accent5>
        <a:accent6>
          <a:srgbClr val="2D5CB9"/>
        </a:accent6>
        <a:hlink>
          <a:srgbClr val="99CCFF"/>
        </a:hlink>
        <a:folHlink>
          <a:srgbClr val="E1E1B7"/>
        </a:folHlink>
      </a:clrScheme>
      <a:clrMap bg1="dk2" tx1="lt1" bg2="dk1" tx2="lt2" accent1="accent1" accent2="accent2" accent3="accent3" accent4="accent4" accent5="accent5" accent6="accent6" hlink="hlink" folHlink="folHlink"/>
    </a:extraClrScheme>
    <a:extraClrScheme>
      <a:clrScheme name="Nouvelle présentation 2">
        <a:dk1>
          <a:srgbClr val="000000"/>
        </a:dk1>
        <a:lt1>
          <a:srgbClr val="FFFFFF"/>
        </a:lt1>
        <a:dk2>
          <a:srgbClr val="003366"/>
        </a:dk2>
        <a:lt2>
          <a:srgbClr val="5490A8"/>
        </a:lt2>
        <a:accent1>
          <a:srgbClr val="0099CC"/>
        </a:accent1>
        <a:accent2>
          <a:srgbClr val="3366CC"/>
        </a:accent2>
        <a:accent3>
          <a:srgbClr val="FFFFFF"/>
        </a:accent3>
        <a:accent4>
          <a:srgbClr val="000000"/>
        </a:accent4>
        <a:accent5>
          <a:srgbClr val="AACAE2"/>
        </a:accent5>
        <a:accent6>
          <a:srgbClr val="2D5CB9"/>
        </a:accent6>
        <a:hlink>
          <a:srgbClr val="99CCFF"/>
        </a:hlink>
        <a:folHlink>
          <a:srgbClr val="E1E1B7"/>
        </a:folHlink>
      </a:clrScheme>
      <a:clrMap bg1="lt1" tx1="dk1" bg2="lt2" tx2="dk2" accent1="accent1" accent2="accent2" accent3="accent3" accent4="accent4" accent5="accent5" accent6="accent6" hlink="hlink" folHlink="folHlink"/>
    </a:extraClrScheme>
    <a:extraClrScheme>
      <a:clrScheme name="Nouvelle présentation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ouvelle présentation 4">
        <a:dk1>
          <a:srgbClr val="000000"/>
        </a:dk1>
        <a:lt1>
          <a:srgbClr val="FFFFFF"/>
        </a:lt1>
        <a:dk2>
          <a:srgbClr val="666633"/>
        </a:dk2>
        <a:lt2>
          <a:srgbClr val="908A6C"/>
        </a:lt2>
        <a:accent1>
          <a:srgbClr val="808000"/>
        </a:accent1>
        <a:accent2>
          <a:srgbClr val="996633"/>
        </a:accent2>
        <a:accent3>
          <a:srgbClr val="FFFFFF"/>
        </a:accent3>
        <a:accent4>
          <a:srgbClr val="000000"/>
        </a:accent4>
        <a:accent5>
          <a:srgbClr val="C0C0AA"/>
        </a:accent5>
        <a:accent6>
          <a:srgbClr val="8A5C2D"/>
        </a:accent6>
        <a:hlink>
          <a:srgbClr val="CCCC00"/>
        </a:hlink>
        <a:folHlink>
          <a:srgbClr val="D6DEB2"/>
        </a:folHlink>
      </a:clrScheme>
      <a:clrMap bg1="lt1" tx1="dk1" bg2="lt2" tx2="dk2" accent1="accent1" accent2="accent2" accent3="accent3" accent4="accent4" accent5="accent5" accent6="accent6" hlink="hlink" folHlink="folHlink"/>
    </a:extraClrScheme>
    <a:extraClrScheme>
      <a:clrScheme name="Nouvelle présentation 5">
        <a:dk1>
          <a:srgbClr val="000000"/>
        </a:dk1>
        <a:lt1>
          <a:srgbClr val="FFFFFF"/>
        </a:lt1>
        <a:dk2>
          <a:srgbClr val="181848"/>
        </a:dk2>
        <a:lt2>
          <a:srgbClr val="656F97"/>
        </a:lt2>
        <a:accent1>
          <a:srgbClr val="6666FF"/>
        </a:accent1>
        <a:accent2>
          <a:srgbClr val="333399"/>
        </a:accent2>
        <a:accent3>
          <a:srgbClr val="FFFFFF"/>
        </a:accent3>
        <a:accent4>
          <a:srgbClr val="000000"/>
        </a:accent4>
        <a:accent5>
          <a:srgbClr val="B8B8FF"/>
        </a:accent5>
        <a:accent6>
          <a:srgbClr val="2D2D8A"/>
        </a:accent6>
        <a:hlink>
          <a:srgbClr val="9A9ABC"/>
        </a:hlink>
        <a:folHlink>
          <a:srgbClr val="D2B6CE"/>
        </a:folHlink>
      </a:clrScheme>
      <a:clrMap bg1="lt1" tx1="dk1" bg2="lt2" tx2="dk2" accent1="accent1" accent2="accent2" accent3="accent3" accent4="accent4" accent5="accent5" accent6="accent6" hlink="hlink" folHlink="folHlink"/>
    </a:extraClrScheme>
    <a:extraClrScheme>
      <a:clrScheme name="Nouvelle présentation 6">
        <a:dk1>
          <a:srgbClr val="CC0066"/>
        </a:dk1>
        <a:lt1>
          <a:srgbClr val="FFFFFF"/>
        </a:lt1>
        <a:dk2>
          <a:srgbClr val="000000"/>
        </a:dk2>
        <a:lt2>
          <a:srgbClr val="CC0099"/>
        </a:lt2>
        <a:accent1>
          <a:srgbClr val="FF9900"/>
        </a:accent1>
        <a:accent2>
          <a:srgbClr val="CC6600"/>
        </a:accent2>
        <a:accent3>
          <a:srgbClr val="AAAAAA"/>
        </a:accent3>
        <a:accent4>
          <a:srgbClr val="DADADA"/>
        </a:accent4>
        <a:accent5>
          <a:srgbClr val="FFCAAA"/>
        </a:accent5>
        <a:accent6>
          <a:srgbClr val="B95C00"/>
        </a:accent6>
        <a:hlink>
          <a:srgbClr val="009900"/>
        </a:hlink>
        <a:folHlink>
          <a:srgbClr val="A50021"/>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1046</TotalTime>
  <Words>1353</Words>
  <Application>Microsoft Office PowerPoint</Application>
  <PresentationFormat>Affichage à l'écran (4:3)</PresentationFormat>
  <Paragraphs>356</Paragraphs>
  <Slides>30</Slides>
  <Notes>2</Notes>
  <HiddenSlides>0</HiddenSlides>
  <MMClips>0</MMClips>
  <ScaleCrop>false</ScaleCrop>
  <HeadingPairs>
    <vt:vector size="4" baseType="variant">
      <vt:variant>
        <vt:lpstr>Thème</vt:lpstr>
      </vt:variant>
      <vt:variant>
        <vt:i4>1</vt:i4>
      </vt:variant>
      <vt:variant>
        <vt:lpstr>Titres des diapositives</vt:lpstr>
      </vt:variant>
      <vt:variant>
        <vt:i4>30</vt:i4>
      </vt:variant>
    </vt:vector>
  </HeadingPairs>
  <TitlesOfParts>
    <vt:vector size="31" baseType="lpstr">
      <vt:lpstr>Nouvelle présentation</vt:lpstr>
      <vt:lpstr>Diapositive 1</vt:lpstr>
      <vt:lpstr>Diapositive 2</vt:lpstr>
      <vt:lpstr>Validation des élections communales</vt:lpstr>
      <vt:lpstr> Lundi 12 NOVEMBRE – DÉPÔT DU PACTE DE MAJORITÉ</vt:lpstr>
      <vt:lpstr>Diapositive 5</vt:lpstr>
      <vt:lpstr>Diapositive 6</vt:lpstr>
      <vt:lpstr>Diapositive 7</vt:lpstr>
      <vt:lpstr>L’élection des conseillers de l’action sociale                         19 ET 26 NOVEMBRE 2018</vt:lpstr>
      <vt:lpstr>Diapositive 9</vt:lpstr>
      <vt:lpstr>Diapositive 10</vt:lpstr>
      <vt:lpstr>3. Répartition des sièges entre les groupes politiques </vt:lpstr>
      <vt:lpstr>1ère hypothèse :</vt:lpstr>
      <vt:lpstr>Diapositive 13</vt:lpstr>
      <vt:lpstr>Diapositive 14</vt:lpstr>
      <vt:lpstr>2ième hypothèse :</vt:lpstr>
      <vt:lpstr>Diapositive 16</vt:lpstr>
      <vt:lpstr>Diapositive 17</vt:lpstr>
      <vt:lpstr> LUNDI 3 DÉCEMBRE 2018 – Séance d’installation </vt:lpstr>
      <vt:lpstr>Diapositive 19</vt:lpstr>
      <vt:lpstr> LUNDI 3 DÉCEMBRE 2018 – Séance d’installation Installation du conseil communal – Prestation de serment   </vt:lpstr>
      <vt:lpstr>Diapositive 21</vt:lpstr>
      <vt:lpstr>Diapositive 22</vt:lpstr>
      <vt:lpstr>LUNDI 3 DÉCEMBRE 2018 – Séance d’installation Installation du conseil communal – ADOPTION DU PACTE DE MAJORITÉ</vt:lpstr>
      <vt:lpstr>Diapositive 24</vt:lpstr>
      <vt:lpstr>Hypothèse du Bourgmestre empêché </vt:lpstr>
      <vt:lpstr>PRESTATION DE SERMENT DES MEMBRES DU collège</vt:lpstr>
      <vt:lpstr>LUNDI 3 DéCEMBRE 2018 – Séance d’installation  ÉLECTION DES CONSEILLERS DE L’ACTION SOCIALE</vt:lpstr>
      <vt:lpstr>Diapositive 28</vt:lpstr>
      <vt:lpstr>INSTALLATION DES CONSEILLERS DE L’ACTION SOCIALE</vt:lpstr>
      <vt:lpstr>LES OUTILS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LECHAT Hubert</dc:creator>
  <cp:lastModifiedBy>DGO5 - Hubert LECHAT</cp:lastModifiedBy>
  <cp:revision>151</cp:revision>
  <cp:lastPrinted>1904-01-01T00:00:00Z</cp:lastPrinted>
  <dcterms:created xsi:type="dcterms:W3CDTF">1904-01-01T00:00:00Z</dcterms:created>
  <dcterms:modified xsi:type="dcterms:W3CDTF">2018-10-23T14:38:17Z</dcterms:modified>
</cp:coreProperties>
</file>