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62" r:id="rId4"/>
    <p:sldId id="268" r:id="rId5"/>
    <p:sldId id="295" r:id="rId6"/>
    <p:sldId id="269" r:id="rId7"/>
    <p:sldId id="270" r:id="rId8"/>
    <p:sldId id="271" r:id="rId9"/>
    <p:sldId id="274" r:id="rId10"/>
    <p:sldId id="275" r:id="rId11"/>
    <p:sldId id="276" r:id="rId12"/>
    <p:sldId id="277" r:id="rId13"/>
    <p:sldId id="278" r:id="rId14"/>
    <p:sldId id="279" r:id="rId15"/>
    <p:sldId id="281" r:id="rId16"/>
    <p:sldId id="280" r:id="rId17"/>
    <p:sldId id="272" r:id="rId18"/>
    <p:sldId id="273" r:id="rId19"/>
    <p:sldId id="282" r:id="rId20"/>
    <p:sldId id="283" r:id="rId21"/>
    <p:sldId id="284" r:id="rId22"/>
    <p:sldId id="285" r:id="rId23"/>
    <p:sldId id="286" r:id="rId24"/>
    <p:sldId id="288" r:id="rId25"/>
    <p:sldId id="289" r:id="rId26"/>
    <p:sldId id="290" r:id="rId27"/>
    <p:sldId id="292" r:id="rId28"/>
    <p:sldId id="293" r:id="rId29"/>
    <p:sldId id="294" r:id="rId30"/>
  </p:sldIdLst>
  <p:sldSz cx="9144000" cy="5143500" type="screen16x9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F13"/>
    <a:srgbClr val="EE7219"/>
    <a:srgbClr val="7AB929"/>
    <a:srgbClr val="0071B9"/>
    <a:srgbClr val="F9B000"/>
    <a:srgbClr val="A10E2F"/>
    <a:srgbClr val="002D59"/>
    <a:srgbClr val="898989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7" autoAdjust="0"/>
    <p:restoredTop sz="94660"/>
  </p:normalViewPr>
  <p:slideViewPr>
    <p:cSldViewPr snapToGrid="0" snapToObjects="1">
      <p:cViewPr>
        <p:scale>
          <a:sx n="60" d="100"/>
          <a:sy n="60" d="100"/>
        </p:scale>
        <p:origin x="-3000" y="-14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0" d="100"/>
          <a:sy n="50" d="100"/>
        </p:scale>
        <p:origin x="-1668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4840D-2ED4-4628-A61B-30886942546B}" type="datetimeFigureOut">
              <a:rPr lang="fr-BE" smtClean="0"/>
              <a:pPr/>
              <a:t>23/10/2018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EA637-93B6-4AB3-8A98-016B222DDE1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5CC8A-219D-44CB-9293-8445560AAB8D}" type="datetimeFigureOut">
              <a:rPr lang="fr-BE" smtClean="0"/>
              <a:pPr/>
              <a:t>23/10/2018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27A53-85C6-407E-827F-BC3569F7025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27A53-85C6-407E-827F-BC3569F70258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E1CF5-C908-4AAE-8950-338B16288AD3}" type="slidenum">
              <a:rPr lang="fr-FR" smtClean="0">
                <a:latin typeface="Times New Roman" pitchFamily="18" charset="0"/>
                <a:ea typeface="Geneva"/>
                <a:cs typeface="Geneva"/>
              </a:rPr>
              <a:pPr/>
              <a:t>27</a:t>
            </a:fld>
            <a:endParaRPr lang="fr-FR" smtClean="0">
              <a:latin typeface="Times New Roman" pitchFamily="18" charset="0"/>
              <a:ea typeface="Geneva"/>
              <a:cs typeface="Geneva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Times New Roman" pitchFamily="18" charset="0"/>
              <a:ea typeface="Geneva"/>
              <a:cs typeface="Genev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E1CF5-C908-4AAE-8950-338B16288AD3}" type="slidenum">
              <a:rPr lang="fr-FR" smtClean="0">
                <a:latin typeface="Times New Roman" pitchFamily="18" charset="0"/>
                <a:ea typeface="Geneva"/>
                <a:cs typeface="Geneva"/>
              </a:rPr>
              <a:pPr/>
              <a:t>28</a:t>
            </a:fld>
            <a:endParaRPr lang="fr-FR" smtClean="0">
              <a:latin typeface="Times New Roman" pitchFamily="18" charset="0"/>
              <a:ea typeface="Geneva"/>
              <a:cs typeface="Geneva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Times New Roman" pitchFamily="18" charset="0"/>
              <a:ea typeface="Geneva"/>
              <a:cs typeface="Genev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E1CF5-C908-4AAE-8950-338B16288AD3}" type="slidenum">
              <a:rPr lang="fr-FR" smtClean="0">
                <a:latin typeface="Times New Roman" pitchFamily="18" charset="0"/>
                <a:ea typeface="Geneva"/>
                <a:cs typeface="Geneva"/>
              </a:rPr>
              <a:pPr/>
              <a:t>29</a:t>
            </a:fld>
            <a:endParaRPr lang="fr-FR" smtClean="0">
              <a:latin typeface="Times New Roman" pitchFamily="18" charset="0"/>
              <a:ea typeface="Geneva"/>
              <a:cs typeface="Geneva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Times New Roman" pitchFamily="18" charset="0"/>
              <a:ea typeface="Geneva"/>
              <a:cs typeface="Genev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 userDrawn="1"/>
        </p:nvSpPr>
        <p:spPr>
          <a:xfrm>
            <a:off x="0" y="4248000"/>
            <a:ext cx="2160000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62364" y="2880000"/>
            <a:ext cx="7060578" cy="1544400"/>
          </a:xfrm>
        </p:spPr>
        <p:txBody>
          <a:bodyPr anchor="t">
            <a:normAutofit/>
          </a:bodyPr>
          <a:lstStyle>
            <a:lvl1pPr algn="l">
              <a:defRPr sz="3000" b="1">
                <a:solidFill>
                  <a:srgbClr val="E41F13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422942" y="459551"/>
            <a:ext cx="721058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spw_int_f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3642942" cy="21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8666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1662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223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2046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55007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4302" y="900113"/>
            <a:ext cx="3741498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3774102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8313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053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565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1861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284623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28950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pw_int_fr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243500"/>
            <a:ext cx="1493009" cy="900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54182" y="205979"/>
            <a:ext cx="786812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4182" y="1200150"/>
            <a:ext cx="7868120" cy="322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e la date 3"/>
          <p:cNvSpPr txBox="1">
            <a:spLocks/>
          </p:cNvSpPr>
          <p:nvPr userDrawn="1"/>
        </p:nvSpPr>
        <p:spPr>
          <a:xfrm>
            <a:off x="7128000" y="216000"/>
            <a:ext cx="1800000" cy="5400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EB6A17-D7A4-3049-9C0B-80302430D2B0}" type="datetimeFigureOut">
              <a:rPr lang="fr-FR" sz="1200" smtClean="0">
                <a:solidFill>
                  <a:srgbClr val="898989"/>
                </a:solidFill>
              </a:rPr>
              <a:pPr/>
              <a:t>23/10/2018</a:t>
            </a:fld>
            <a:endParaRPr lang="fr-FR" sz="1200" dirty="0" smtClean="0">
              <a:solidFill>
                <a:srgbClr val="898989"/>
              </a:solidFill>
            </a:endParaRPr>
          </a:p>
          <a:p>
            <a:fld id="{2E794143-8163-F543-A4DC-FC997488DC9F}" type="slidenum">
              <a:rPr lang="fr-FR" sz="1200" b="1" smtClean="0">
                <a:solidFill>
                  <a:srgbClr val="898989"/>
                </a:solidFill>
              </a:rPr>
              <a:pPr/>
              <a:t>‹N°›</a:t>
            </a:fld>
            <a:endParaRPr lang="fr-FR" sz="1200" b="1" dirty="0">
              <a:solidFill>
                <a:srgbClr val="898989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8244000" y="4963500"/>
            <a:ext cx="900000" cy="180000"/>
          </a:xfrm>
          <a:prstGeom prst="rect">
            <a:avLst/>
          </a:prstGeom>
          <a:solidFill>
            <a:srgbClr val="E41F13"/>
          </a:solidFill>
          <a:ln>
            <a:noFill/>
          </a:ln>
          <a:extLst/>
        </p:spPr>
        <p:txBody>
          <a:bodyPr/>
          <a:lstStyle/>
          <a:p>
            <a:endParaRPr lang="fr-FR"/>
          </a:p>
        </p:txBody>
      </p:sp>
      <p:sp>
        <p:nvSpPr>
          <p:cNvPr id="10" name="ZoneTexte 12"/>
          <p:cNvSpPr txBox="1">
            <a:spLocks noChangeArrowheads="1"/>
          </p:cNvSpPr>
          <p:nvPr userDrawn="1"/>
        </p:nvSpPr>
        <p:spPr bwMode="auto">
          <a:xfrm>
            <a:off x="0" y="4649500"/>
            <a:ext cx="8064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FR" sz="12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Service public de Wallonie</a:t>
            </a:r>
            <a:r>
              <a:rPr lang="fr-FR" sz="1200" b="1" dirty="0" smtClean="0">
                <a:solidFill>
                  <a:srgbClr val="002D59"/>
                </a:solidFill>
                <a:latin typeface="Arial" charset="0"/>
                <a:cs typeface="Arial" charset="0"/>
              </a:rPr>
              <a:t> </a:t>
            </a:r>
            <a:r>
              <a:rPr lang="fr-FR" sz="1200" b="1" kern="1200" dirty="0" smtClean="0">
                <a:solidFill>
                  <a:srgbClr val="E41F13"/>
                </a:solidFill>
                <a:effectLst/>
                <a:latin typeface="Arial"/>
                <a:ea typeface="ＭＳ Ｐゴシック" charset="0"/>
                <a:cs typeface="Arial"/>
              </a:rPr>
              <a:t>intérieur action sociale</a:t>
            </a:r>
            <a:r>
              <a:rPr lang="fr-FR" sz="1200" b="1" dirty="0" smtClean="0">
                <a:solidFill>
                  <a:srgbClr val="E41F13"/>
                </a:solidFill>
                <a:effectLst/>
                <a:latin typeface="Arial"/>
                <a:cs typeface="Arial"/>
              </a:rPr>
              <a:t> </a:t>
            </a:r>
            <a:endParaRPr lang="fr-FR" sz="1200" b="1" dirty="0">
              <a:solidFill>
                <a:srgbClr val="E41F1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85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E41F1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http/electionslocales.wallonie.b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127908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Tx/>
              <a:buNone/>
            </a:pPr>
            <a:endParaRPr lang="fr-FR" dirty="0" smtClean="0">
              <a:ea typeface="Geneva"/>
              <a:cs typeface="Geneva"/>
            </a:endParaRPr>
          </a:p>
          <a:p>
            <a:pPr algn="ctr">
              <a:buFontTx/>
              <a:buNone/>
            </a:pPr>
            <a:endParaRPr lang="fr-FR" dirty="0" smtClean="0">
              <a:ea typeface="Geneva"/>
              <a:cs typeface="Geneva"/>
            </a:endParaRPr>
          </a:p>
          <a:p>
            <a:pPr algn="ctr">
              <a:buFontTx/>
              <a:buNone/>
            </a:pPr>
            <a:endParaRPr lang="fr-FR" dirty="0" smtClean="0">
              <a:ea typeface="Geneva"/>
              <a:cs typeface="Geneva"/>
            </a:endParaRPr>
          </a:p>
          <a:p>
            <a:pPr algn="ctr">
              <a:buFontTx/>
              <a:buNone/>
            </a:pPr>
            <a:r>
              <a:rPr lang="fr-FR" dirty="0" smtClean="0">
                <a:ea typeface="Geneva"/>
                <a:cs typeface="Geneva"/>
              </a:rPr>
              <a:t>ELECTIONS 2018</a:t>
            </a:r>
          </a:p>
          <a:p>
            <a:pPr algn="ctr">
              <a:buFontTx/>
              <a:buNone/>
            </a:pPr>
            <a:endParaRPr lang="fr-FR" dirty="0" smtClean="0">
              <a:ea typeface="Geneva"/>
              <a:cs typeface="Geneva"/>
            </a:endParaRPr>
          </a:p>
          <a:p>
            <a:pPr algn="ctr">
              <a:buFontTx/>
              <a:buNone/>
            </a:pPr>
            <a:endParaRPr lang="fr-FR" dirty="0" smtClean="0">
              <a:ea typeface="Geneva"/>
              <a:cs typeface="Geneva"/>
            </a:endParaRPr>
          </a:p>
          <a:p>
            <a:pPr algn="ctr">
              <a:buFontTx/>
              <a:buNone/>
            </a:pPr>
            <a:r>
              <a:rPr lang="fr-FR" dirty="0" smtClean="0">
                <a:ea typeface="Geneva"/>
                <a:cs typeface="Geneva"/>
              </a:rPr>
              <a:t>PARALOCAL</a:t>
            </a:r>
          </a:p>
        </p:txBody>
      </p:sp>
      <p:pic>
        <p:nvPicPr>
          <p:cNvPr id="4" name="Picture 5" descr="C:\Documents and Settings\123508\Local Settings\Temporary Internet Files\Content.IE5\8FBSWPFM\MC90005520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095" y="2265133"/>
            <a:ext cx="1615905" cy="20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6302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227849"/>
          </a:xfrm>
        </p:spPr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550014"/>
            <a:ext cx="7756634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</a:t>
            </a:r>
            <a:r>
              <a:rPr lang="fr-FR" sz="2000" i="1" dirty="0" smtClean="0">
                <a:latin typeface="Arial" pitchFamily="34" charset="0"/>
                <a:ea typeface="Geneva"/>
                <a:cs typeface="Arial" pitchFamily="34" charset="0"/>
              </a:rPr>
              <a:t>)</a:t>
            </a:r>
          </a:p>
          <a:p>
            <a:pPr lvl="2" algn="ctr"/>
            <a:endParaRPr lang="fr-FR" sz="2000" i="1" dirty="0" smtClean="0">
              <a:ea typeface="Geneva"/>
            </a:endParaRPr>
          </a:p>
          <a:p>
            <a:pPr lvl="3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Faite par le conseiller en séance publique du conseil communal</a:t>
            </a:r>
          </a:p>
          <a:p>
            <a:pPr lvl="3">
              <a:buFont typeface="Arial" pitchFamily="34" charset="0"/>
              <a:buChar char="•"/>
            </a:pP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Idéalement tout conseiller doit se prononcer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même s’il est élu sur une liste portant un numéro régional</a:t>
            </a:r>
          </a:p>
          <a:p>
            <a:pPr lvl="3">
              <a:buFont typeface="Arial" pitchFamily="34" charset="0"/>
              <a:buChar char="•"/>
            </a:pPr>
            <a:endParaRPr lang="fr-FR" u="sng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None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  <a:sym typeface="Webdings" pitchFamily="18" charset="2"/>
              </a:rPr>
              <a:t> 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Apparentement est </a:t>
            </a:r>
            <a:r>
              <a:rPr lang="fr-FR" b="1" u="sng" dirty="0" smtClean="0">
                <a:latin typeface="Arial" pitchFamily="34" charset="0"/>
                <a:ea typeface="Geneva"/>
                <a:cs typeface="Arial" pitchFamily="34" charset="0"/>
              </a:rPr>
              <a:t>unique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 pour toutes les structures</a:t>
            </a:r>
          </a:p>
          <a:p>
            <a:pPr marL="803275" lvl="1" indent="-361950" algn="just">
              <a:buNone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  <a:sym typeface="Webdings" pitchFamily="18" charset="2"/>
              </a:rPr>
              <a:t> V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alable pour </a:t>
            </a:r>
            <a:r>
              <a:rPr lang="fr-FR" b="1" u="sng" dirty="0" smtClean="0">
                <a:latin typeface="Arial" pitchFamily="34" charset="0"/>
                <a:ea typeface="Geneva"/>
                <a:cs typeface="Arial" pitchFamily="34" charset="0"/>
              </a:rPr>
              <a:t>toute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 la durée de la législature ( sauf exclusion ou démission du groupe politique</a:t>
            </a:r>
          </a:p>
          <a:p>
            <a:pPr lvl="3">
              <a:buFont typeface="Arial" pitchFamily="34" charset="0"/>
              <a:buChar char="•"/>
            </a:pPr>
            <a:endParaRPr lang="fr-FR" sz="1600" u="sng" dirty="0" smtClean="0"/>
          </a:p>
          <a:p>
            <a:pPr lvl="3">
              <a:buFont typeface="Arial" pitchFamily="34" charset="0"/>
              <a:buChar char="•"/>
            </a:pPr>
            <a:endParaRPr lang="fr-FR" sz="1600" u="sng" dirty="0" smtClean="0">
              <a:ea typeface="Geneva"/>
            </a:endParaRPr>
          </a:p>
          <a:p>
            <a:pPr lvl="3">
              <a:buFont typeface="Arial" pitchFamily="34" charset="0"/>
              <a:buChar char="•"/>
            </a:pPr>
            <a:endParaRPr lang="fr-FR" sz="2000" u="sng" dirty="0" smtClean="0">
              <a:ea typeface="Geneva"/>
            </a:endParaRPr>
          </a:p>
          <a:p>
            <a:endParaRPr lang="fr-BE" sz="2000" dirty="0" smtClean="0"/>
          </a:p>
          <a:p>
            <a:pPr lvl="1" algn="just">
              <a:buFont typeface="Wingdings" pitchFamily="2" charset="2"/>
              <a:buChar char="§"/>
            </a:pPr>
            <a:endParaRPr lang="fr-BE" sz="2000" dirty="0" smtClean="0"/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227849"/>
          </a:xfrm>
        </p:spPr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4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2019)</a:t>
            </a:r>
          </a:p>
          <a:p>
            <a:pPr lvl="2" algn="ctr"/>
            <a:endParaRPr lang="fr-FR" sz="1600" i="1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>
              <a:buFont typeface="Arial" pitchFamily="34" charset="0"/>
              <a:buChar char="•"/>
            </a:pPr>
            <a:r>
              <a:rPr lang="fr-FR" sz="1600" u="sng" dirty="0" smtClean="0">
                <a:latin typeface="Arial" pitchFamily="34" charset="0"/>
                <a:ea typeface="Geneva"/>
                <a:cs typeface="Arial" pitchFamily="34" charset="0"/>
              </a:rPr>
              <a:t>Quand</a:t>
            </a: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: avant le 1</a:t>
            </a:r>
            <a:r>
              <a:rPr lang="fr-FR" sz="1600" baseline="30000" dirty="0" smtClean="0">
                <a:latin typeface="Arial" pitchFamily="34" charset="0"/>
                <a:ea typeface="Geneva"/>
                <a:cs typeface="Arial" pitchFamily="34" charset="0"/>
              </a:rPr>
              <a:t>er</a:t>
            </a: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 mars</a:t>
            </a:r>
          </a:p>
          <a:p>
            <a:pPr lvl="3">
              <a:buFont typeface="Arial" pitchFamily="34" charset="0"/>
              <a:buChar char="•"/>
            </a:pPr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>
              <a:buFont typeface="Arial" pitchFamily="34" charset="0"/>
              <a:buChar char="•"/>
            </a:pP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une délibération du conseil communal reprenant au regard du nom de chaque conseiller son appartenance politique</a:t>
            </a:r>
          </a:p>
          <a:p>
            <a:pPr lvl="3">
              <a:buNone/>
            </a:pPr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>
              <a:buFont typeface="Arial" pitchFamily="34" charset="0"/>
              <a:buChar char="•"/>
            </a:pP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Transmission avant le 1</a:t>
            </a:r>
            <a:r>
              <a:rPr lang="fr-FR" sz="1600" baseline="30000" dirty="0" smtClean="0">
                <a:latin typeface="Arial" pitchFamily="34" charset="0"/>
                <a:ea typeface="Geneva"/>
                <a:cs typeface="Arial" pitchFamily="34" charset="0"/>
              </a:rPr>
              <a:t>er</a:t>
            </a: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 mars</a:t>
            </a:r>
          </a:p>
          <a:p>
            <a:pPr lvl="3">
              <a:buFont typeface="Arial" pitchFamily="34" charset="0"/>
              <a:buChar char="•"/>
            </a:pPr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>
              <a:buFont typeface="Arial" pitchFamily="34" charset="0"/>
              <a:buChar char="•"/>
            </a:pP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Publication sur le site internet de la commune</a:t>
            </a:r>
          </a:p>
          <a:p>
            <a:pPr>
              <a:buFont typeface="Wingdings" pitchFamily="2" charset="2"/>
              <a:buChar char="§"/>
            </a:pPr>
            <a:endParaRPr lang="fr-BE" sz="2000" dirty="0" smtClean="0"/>
          </a:p>
          <a:p>
            <a:pPr lvl="1" algn="just">
              <a:buFont typeface="Wingdings" pitchFamily="2" charset="2"/>
              <a:buChar char="§"/>
            </a:pPr>
            <a:endParaRPr lang="fr-BE" sz="2000" dirty="0" smtClean="0"/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227849"/>
          </a:xfrm>
        </p:spPr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2019)</a:t>
            </a:r>
          </a:p>
          <a:p>
            <a:pPr lvl="2" algn="ctr"/>
            <a:endParaRPr lang="fr-FR" sz="1600" i="1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ctr"/>
            <a:r>
              <a:rPr lang="fr-FR" b="1" dirty="0" smtClean="0">
                <a:latin typeface="Arial" pitchFamily="34" charset="0"/>
                <a:ea typeface="Geneva"/>
                <a:cs typeface="Arial" pitchFamily="34" charset="0"/>
              </a:rPr>
              <a:t>Clé d’</a:t>
            </a:r>
            <a:r>
              <a:rPr lang="fr-FR" b="1" dirty="0" err="1" smtClean="0">
                <a:latin typeface="Arial" pitchFamily="34" charset="0"/>
                <a:ea typeface="Geneva"/>
                <a:cs typeface="Arial" pitchFamily="34" charset="0"/>
              </a:rPr>
              <a:t>Hondt</a:t>
            </a:r>
            <a:endParaRPr lang="fr-FR" b="1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/>
            <a:endParaRPr lang="fr-FR" b="1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Etablissement d’un tableau général reprenant respectivement par catégorie d’associés (communes - provinces - CPAS), les résultats de la règle proportionnelle (clé d’</a:t>
            </a:r>
            <a:r>
              <a:rPr lang="fr-FR" dirty="0" err="1" smtClean="0">
                <a:latin typeface="Arial" pitchFamily="34" charset="0"/>
                <a:ea typeface="Geneva"/>
                <a:cs typeface="Arial" pitchFamily="34" charset="0"/>
              </a:rPr>
              <a:t>Hondt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)  </a:t>
            </a:r>
          </a:p>
          <a:p>
            <a:pPr lvl="1"/>
            <a:endParaRPr lang="fr-FR" b="1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EXEMPLE: désignation des administrateurs communaux dans une intercommunale</a:t>
            </a:r>
          </a:p>
          <a:p>
            <a:endParaRPr lang="fr-BE" sz="2000" dirty="0" smtClean="0"/>
          </a:p>
          <a:p>
            <a:pPr lvl="1" algn="just">
              <a:buFont typeface="Wingdings" pitchFamily="2" charset="2"/>
              <a:buChar char="§"/>
            </a:pPr>
            <a:endParaRPr lang="fr-BE" sz="2000" dirty="0" smtClean="0"/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pic>
        <p:nvPicPr>
          <p:cNvPr id="5" name="Picture 5" descr="C:\Documents and Settings\123508\Local Settings\Temporary Internet Files\Content.IE5\KAELSHBB\MC90043441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268413"/>
            <a:ext cx="1160681" cy="130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45719"/>
          </a:xfrm>
        </p:spPr>
        <p:txBody>
          <a:bodyPr>
            <a:normAutofit fontScale="90000"/>
          </a:bodyPr>
          <a:lstStyle/>
          <a:p>
            <a:pPr algn="ctr"/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227849"/>
          </a:xfrm>
        </p:spPr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3"/>
            <a:endParaRPr lang="fr-FR" sz="2000" b="1" dirty="0" smtClean="0">
              <a:ea typeface="Geneva"/>
            </a:endParaRPr>
          </a:p>
          <a:p>
            <a:endParaRPr lang="fr-BE" sz="2000" dirty="0" smtClean="0"/>
          </a:p>
          <a:p>
            <a:pPr lvl="1" algn="just">
              <a:buFont typeface="Wingdings" pitchFamily="2" charset="2"/>
              <a:buChar char="§"/>
            </a:pPr>
            <a:endParaRPr lang="fr-BE" sz="2000" dirty="0" smtClean="0"/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pic>
        <p:nvPicPr>
          <p:cNvPr id="6" name="Object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3084"/>
            <a:ext cx="6337300" cy="4154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177862" y="120015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4" algn="r">
              <a:buFontTx/>
              <a:buNone/>
            </a:pPr>
            <a:r>
              <a:rPr lang="fr-FR" sz="2000" b="1" u="sng" dirty="0" smtClean="0">
                <a:ea typeface="Geneva"/>
              </a:rPr>
              <a:t> 15 MANDATS</a:t>
            </a:r>
          </a:p>
          <a:p>
            <a:pPr lvl="4" algn="r">
              <a:buFontTx/>
              <a:buNone/>
            </a:pPr>
            <a:r>
              <a:rPr lang="fr-FR" sz="2000" b="1" dirty="0" smtClean="0">
                <a:ea typeface="Geneva"/>
              </a:rPr>
              <a:t>L1: 10 mandats</a:t>
            </a:r>
            <a:endParaRPr lang="de-DE" sz="2000" b="1" dirty="0" smtClean="0">
              <a:ea typeface="Geneva"/>
            </a:endParaRPr>
          </a:p>
          <a:p>
            <a:pPr lvl="4" algn="r">
              <a:buFontTx/>
              <a:buNone/>
            </a:pPr>
            <a:r>
              <a:rPr lang="fr-FR" sz="2000" b="1" dirty="0" smtClean="0">
                <a:ea typeface="Geneva"/>
              </a:rPr>
              <a:t>L2: 4 mandats</a:t>
            </a:r>
            <a:endParaRPr lang="de-DE" sz="2000" b="1" dirty="0" smtClean="0">
              <a:ea typeface="Geneva"/>
            </a:endParaRPr>
          </a:p>
          <a:p>
            <a:pPr lvl="4" algn="r">
              <a:buFontTx/>
              <a:buNone/>
            </a:pPr>
            <a:r>
              <a:rPr lang="fr-FR" sz="2000" b="1" dirty="0" smtClean="0">
                <a:ea typeface="Geneva"/>
              </a:rPr>
              <a:t>L4 : 1 mandat</a:t>
            </a:r>
          </a:p>
          <a:p>
            <a:pPr lvl="4" algn="r">
              <a:buFontTx/>
              <a:buNone/>
            </a:pPr>
            <a:endParaRPr lang="fr-FR" sz="2000" dirty="0" smtClean="0">
              <a:ea typeface="Geneva"/>
            </a:endParaRPr>
          </a:p>
          <a:p>
            <a:pPr lvl="4" algn="r">
              <a:buFontTx/>
              <a:buNone/>
            </a:pPr>
            <a:r>
              <a:rPr lang="fr-FR" sz="2000" b="1" dirty="0" smtClean="0">
                <a:ea typeface="Geneva"/>
              </a:rPr>
              <a:t>L3: 1 mandat </a:t>
            </a:r>
          </a:p>
          <a:p>
            <a:pPr lvl="4" algn="r">
              <a:buFontTx/>
              <a:buNone/>
            </a:pPr>
            <a:r>
              <a:rPr lang="fr-FR" sz="2000" b="1" dirty="0" smtClean="0">
                <a:solidFill>
                  <a:srgbClr val="82BF21"/>
                </a:solidFill>
                <a:ea typeface="Geneva"/>
              </a:rPr>
              <a:t>(Siège </a:t>
            </a:r>
          </a:p>
          <a:p>
            <a:pPr lvl="4" algn="r">
              <a:buFontTx/>
              <a:buNone/>
            </a:pPr>
            <a:r>
              <a:rPr lang="fr-FR" sz="2000" b="1" dirty="0" smtClean="0">
                <a:solidFill>
                  <a:srgbClr val="82BF21"/>
                </a:solidFill>
                <a:ea typeface="Geneva"/>
              </a:rPr>
              <a:t>d’observateur)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227849"/>
          </a:xfrm>
        </p:spPr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2019)</a:t>
            </a:r>
          </a:p>
          <a:p>
            <a:pPr algn="just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EN RESUME:</a:t>
            </a:r>
          </a:p>
          <a:p>
            <a:pPr lvl="2" algn="just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just">
              <a:buBlip>
                <a:blip r:embed="rId2"/>
              </a:buBlip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Importance de fixer dans une délibération les déclarations individuelles d’apparentement</a:t>
            </a:r>
          </a:p>
          <a:p>
            <a:pPr lvl="2" algn="just">
              <a:buBlip>
                <a:blip r:embed="rId2"/>
              </a:buBlip>
            </a:pP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just">
              <a:buBlip>
                <a:blip r:embed="rId2"/>
              </a:buBlip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Importance de la transmettre pour permettre le calcul de la  clé d’</a:t>
            </a:r>
            <a:r>
              <a:rPr lang="fr-FR" dirty="0" err="1" smtClean="0">
                <a:latin typeface="Arial" pitchFamily="34" charset="0"/>
                <a:ea typeface="Geneva"/>
                <a:cs typeface="Arial" pitchFamily="34" charset="0"/>
              </a:rPr>
              <a:t>Hondt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 et donc de fixer la répartition politique future des sièges </a:t>
            </a:r>
          </a:p>
          <a:p>
            <a:pPr lvl="4" algn="just">
              <a:buFont typeface="Arial" pitchFamily="34" charset="0"/>
              <a:buChar char="•"/>
            </a:pPr>
            <a:endParaRPr lang="fr-FR" dirty="0" smtClean="0">
              <a:latin typeface="Arial" pitchFamily="34" charset="0"/>
              <a:ea typeface="Geneva"/>
              <a:cs typeface="Arial" pitchFamily="34" charset="0"/>
              <a:sym typeface="Webdings" pitchFamily="18" charset="2"/>
            </a:endParaRPr>
          </a:p>
          <a:p>
            <a:pPr lvl="4" algn="just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  <a:sym typeface="Webdings" pitchFamily="18" charset="2"/>
              </a:rPr>
              <a:t>Avant le  1er mars</a:t>
            </a: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just">
              <a:buBlip>
                <a:blip r:embed="rId2"/>
              </a:buBlip>
            </a:pP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 algn="just">
              <a:buFont typeface="Wingdings" pitchFamily="2" charset="2"/>
              <a:buChar char="§"/>
            </a:pPr>
            <a:endParaRPr lang="fr-BE" sz="2000" dirty="0" smtClean="0"/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227849"/>
          </a:xfrm>
        </p:spPr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2019)</a:t>
            </a:r>
          </a:p>
          <a:p>
            <a:pPr lvl="1" algn="just">
              <a:buFont typeface="Wingdings" pitchFamily="2" charset="2"/>
              <a:buChar char="§"/>
            </a:pPr>
            <a:endParaRPr lang="fr-BE" sz="2000" dirty="0" smtClean="0"/>
          </a:p>
          <a:p>
            <a:pPr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L’accord </a:t>
            </a:r>
            <a:r>
              <a:rPr lang="fr-FR" dirty="0" err="1" smtClean="0">
                <a:latin typeface="Arial" pitchFamily="34" charset="0"/>
                <a:ea typeface="Geneva"/>
                <a:cs typeface="Arial" pitchFamily="34" charset="0"/>
              </a:rPr>
              <a:t>supracommunal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 (mettre des noms sur les mandats à pourvoir)</a:t>
            </a:r>
          </a:p>
          <a:p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4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Arrêt de la  liste des candidats </a:t>
            </a:r>
            <a:endParaRPr lang="de-DE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4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Proposition des candidats</a:t>
            </a:r>
            <a:endParaRPr lang="de-DE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227849"/>
          </a:xfrm>
        </p:spPr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2019)</a:t>
            </a:r>
          </a:p>
          <a:p>
            <a:pPr lvl="1" algn="just">
              <a:buFont typeface="Wingdings" pitchFamily="2" charset="2"/>
              <a:buChar char="§"/>
            </a:pPr>
            <a:endParaRPr lang="fr-BE" sz="2000" dirty="0" smtClean="0"/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4182" y="2263973"/>
            <a:ext cx="8589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Assemblé générale</a:t>
            </a:r>
          </a:p>
          <a:p>
            <a:pPr lvl="4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Envoi de l’ordre du jour</a:t>
            </a:r>
          </a:p>
          <a:p>
            <a:pPr lvl="4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 </a:t>
            </a:r>
          </a:p>
          <a:p>
            <a:pPr lvl="4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Délibération des associés</a:t>
            </a:r>
          </a:p>
          <a:p>
            <a:pPr lvl="4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4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AG de désignation des administrateurs</a:t>
            </a:r>
            <a:endParaRPr lang="de-DE" dirty="0" smtClean="0">
              <a:latin typeface="Arial" pitchFamily="34" charset="0"/>
              <a:ea typeface="Genev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ctr">
              <a:buNone/>
            </a:pPr>
            <a:r>
              <a:rPr lang="fr-FR" sz="2400" b="1" dirty="0" smtClean="0">
                <a:ea typeface="Geneva"/>
              </a:rPr>
              <a:t>Les administrateurs</a:t>
            </a:r>
          </a:p>
          <a:p>
            <a:pPr lvl="2" algn="ctr">
              <a:buNone/>
            </a:pPr>
            <a:r>
              <a:rPr lang="fr-FR" sz="1600" i="1" dirty="0" smtClean="0">
                <a:ea typeface="Geneva"/>
              </a:rPr>
              <a:t>( Renouvellement lors de l’AG de 2019)</a:t>
            </a:r>
          </a:p>
          <a:p>
            <a:pPr lvl="3">
              <a:buNone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4182" y="950124"/>
            <a:ext cx="819568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dirty="0" smtClean="0">
              <a:ea typeface="Geneva"/>
              <a:cs typeface="Geneva"/>
            </a:endParaRPr>
          </a:p>
          <a:p>
            <a:endParaRPr lang="fr-FR" sz="2000" dirty="0" smtClean="0">
              <a:ea typeface="Geneva"/>
              <a:cs typeface="Geneva"/>
            </a:endParaRPr>
          </a:p>
          <a:p>
            <a:endParaRPr lang="fr-FR" sz="2000" dirty="0" smtClean="0">
              <a:ea typeface="Geneva"/>
              <a:cs typeface="Geneva"/>
            </a:endParaRPr>
          </a:p>
          <a:p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Les règles anti-cumul:</a:t>
            </a:r>
          </a:p>
          <a:p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Loi du 4 mai 1999 sur le cumul d’un mandat de parlementaire avec d’autres mandats</a:t>
            </a:r>
          </a:p>
          <a:p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CDLD</a:t>
            </a:r>
          </a:p>
          <a:p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Pas plus de 3 mandats d’administrateurs rémunérés dans les intercommunales et les </a:t>
            </a: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  <a:sym typeface="Webdings" pitchFamily="18" charset="2"/>
              </a:rPr>
              <a:t>SPPLS</a:t>
            </a:r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600" dirty="0" smtClean="0">
                <a:latin typeface="Arial" pitchFamily="34" charset="0"/>
                <a:ea typeface="Geneva"/>
                <a:cs typeface="Arial" pitchFamily="34" charset="0"/>
              </a:rPr>
              <a:t>Membre d’un collège communal incompatible avec  certaines fonctions</a:t>
            </a:r>
          </a:p>
          <a:p>
            <a:pPr lvl="1">
              <a:buFont typeface="Wingdings" pitchFamily="2" charset="2"/>
              <a:buChar char="§"/>
            </a:pPr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 algn="just"/>
            <a:r>
              <a:rPr lang="fr-FR" sz="1600" b="1" dirty="0" smtClean="0">
                <a:latin typeface="Arial" pitchFamily="34" charset="0"/>
                <a:ea typeface="Geneva"/>
                <a:cs typeface="Arial" pitchFamily="34" charset="0"/>
                <a:sym typeface="Webdings" pitchFamily="18" charset="2"/>
              </a:rPr>
              <a:t>.</a:t>
            </a:r>
            <a:endParaRPr lang="fr-FR" sz="1600" dirty="0" smtClean="0">
              <a:latin typeface="Arial" pitchFamily="34" charset="0"/>
              <a:ea typeface="Genev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4182" y="678924"/>
            <a:ext cx="819568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fr-FR" sz="2000" dirty="0" smtClean="0">
              <a:ea typeface="Geneva"/>
              <a:cs typeface="Geneva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2019)</a:t>
            </a:r>
          </a:p>
          <a:p>
            <a:pPr algn="just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EN RESUME:</a:t>
            </a:r>
          </a:p>
          <a:p>
            <a:pPr algn="just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		Délibération fixant les déclarations individuelles d’apparentement</a:t>
            </a:r>
          </a:p>
          <a:p>
            <a:pPr algn="just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just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Transmission des déclarations pour permettre le calcul de la répartition politique des sièges</a:t>
            </a:r>
          </a:p>
          <a:p>
            <a:pPr lvl="2" algn="just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just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Convocation AG et des délibérations des associés</a:t>
            </a:r>
          </a:p>
          <a:p>
            <a:pPr lvl="2" algn="just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just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AG désignant de nouveaux administrateurs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4182" y="678924"/>
            <a:ext cx="819568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fr-FR" sz="2000" dirty="0" smtClean="0">
              <a:ea typeface="Geneva"/>
              <a:cs typeface="Geneva"/>
            </a:endParaRPr>
          </a:p>
          <a:p>
            <a:pPr algn="ctr"/>
            <a:r>
              <a:rPr lang="fr-FR" sz="2000" dirty="0" smtClean="0">
                <a:ea typeface="Geneva"/>
                <a:cs typeface="Geneva"/>
              </a:rPr>
              <a:t>Quelle tutelle?</a:t>
            </a:r>
          </a:p>
          <a:p>
            <a:pPr algn="ctr"/>
            <a:endParaRPr lang="fr-FR" sz="2000" dirty="0" smtClean="0">
              <a:ea typeface="Geneva"/>
              <a:cs typeface="Geneva"/>
            </a:endParaRPr>
          </a:p>
          <a:p>
            <a:pPr>
              <a:buFont typeface="Courier New" pitchFamily="49" charset="0"/>
              <a:buChar char="o"/>
            </a:pPr>
            <a:r>
              <a:rPr lang="fr-FR" sz="2000" dirty="0" smtClean="0">
                <a:ea typeface="Geneva"/>
                <a:cs typeface="Geneva"/>
              </a:rPr>
              <a:t>Intercommunales- association de projet</a:t>
            </a:r>
          </a:p>
          <a:p>
            <a:endParaRPr lang="fr-FR" sz="2000" dirty="0" smtClean="0">
              <a:ea typeface="Geneva"/>
              <a:cs typeface="Geneva"/>
            </a:endParaRP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ea typeface="Geneva"/>
              </a:rPr>
              <a:t>Tutelle générale obligatoirement transmissible 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ea typeface="Geneva"/>
              </a:rPr>
              <a:t>Quelles délibérations:</a:t>
            </a:r>
          </a:p>
          <a:p>
            <a:pPr lvl="4">
              <a:buFont typeface="Wingdings" pitchFamily="2" charset="2"/>
              <a:buChar char="ü"/>
            </a:pPr>
            <a:r>
              <a:rPr lang="fr-FR" dirty="0" smtClean="0">
                <a:ea typeface="Geneva"/>
              </a:rPr>
              <a:t>AG</a:t>
            </a:r>
          </a:p>
          <a:p>
            <a:pPr lvl="4">
              <a:buFont typeface="Wingdings" pitchFamily="2" charset="2"/>
              <a:buChar char="ü"/>
            </a:pPr>
            <a:r>
              <a:rPr lang="fr-FR" dirty="0" smtClean="0">
                <a:ea typeface="Geneva"/>
              </a:rPr>
              <a:t>Conseil d’administration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ea typeface="Geneva"/>
              </a:rPr>
              <a:t>Transmission:  dans les 15 jours de l’adoption. 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ea typeface="Geneva"/>
              </a:rPr>
              <a:t>Délai de tutelle 30 jours (prorogeable)</a:t>
            </a:r>
          </a:p>
          <a:p>
            <a:pPr lvl="2" algn="ctr"/>
            <a:endParaRPr lang="fr-FR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BE" dirty="0" smtClean="0"/>
              <a:t>INSTALLATION DES ORGANES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fr-FR" sz="1800" dirty="0" err="1" smtClean="0">
                <a:ea typeface="Geneva"/>
                <a:cs typeface="Geneva"/>
              </a:rPr>
              <a:t>Paralocaux</a:t>
            </a:r>
            <a:r>
              <a:rPr lang="fr-FR" sz="1800" dirty="0" smtClean="0">
                <a:ea typeface="Geneva"/>
                <a:cs typeface="Geneva"/>
              </a:rPr>
              <a:t> comprenant plusieurs communes/provinces / CPAS</a:t>
            </a:r>
          </a:p>
          <a:p>
            <a:pPr lvl="4">
              <a:buFont typeface="Wingdings" pitchFamily="2" charset="2"/>
              <a:buChar char="§"/>
            </a:pPr>
            <a:r>
              <a:rPr lang="fr-FR" sz="1800" dirty="0" smtClean="0">
                <a:ea typeface="Geneva"/>
              </a:rPr>
              <a:t>Intercommunales</a:t>
            </a:r>
          </a:p>
          <a:p>
            <a:pPr lvl="4">
              <a:buFont typeface="Wingdings" pitchFamily="2" charset="2"/>
              <a:buChar char="§"/>
            </a:pPr>
            <a:r>
              <a:rPr lang="fr-FR" sz="1800" dirty="0" smtClean="0">
                <a:ea typeface="Geneva"/>
              </a:rPr>
              <a:t>ASBL</a:t>
            </a:r>
          </a:p>
          <a:p>
            <a:pPr lvl="4">
              <a:buFont typeface="Wingdings" pitchFamily="2" charset="2"/>
              <a:buChar char="§"/>
            </a:pPr>
            <a:r>
              <a:rPr lang="fr-FR" sz="1800" dirty="0" smtClean="0">
                <a:ea typeface="Geneva"/>
              </a:rPr>
              <a:t>Associations de projet</a:t>
            </a:r>
          </a:p>
          <a:p>
            <a:pPr lvl="4">
              <a:buFont typeface="Wingdings" pitchFamily="2" charset="2"/>
              <a:buChar char="§"/>
            </a:pPr>
            <a:r>
              <a:rPr lang="fr-FR" sz="1800" dirty="0" smtClean="0">
                <a:ea typeface="Geneva"/>
              </a:rPr>
              <a:t>Associations chapitre XII</a:t>
            </a:r>
          </a:p>
          <a:p>
            <a:pPr lvl="4">
              <a:buNone/>
            </a:pPr>
            <a:endParaRPr lang="fr-FR" sz="1800" dirty="0" smtClean="0">
              <a:ea typeface="Geneva"/>
            </a:endParaRPr>
          </a:p>
          <a:p>
            <a:pPr>
              <a:buFont typeface="Courier New" pitchFamily="49" charset="0"/>
              <a:buChar char="o"/>
            </a:pPr>
            <a:r>
              <a:rPr lang="fr-FR" sz="1800" dirty="0" err="1" smtClean="0">
                <a:ea typeface="Geneva"/>
                <a:cs typeface="Geneva"/>
              </a:rPr>
              <a:t>Paralocaux</a:t>
            </a:r>
            <a:r>
              <a:rPr lang="fr-FR" sz="1800" dirty="0" smtClean="0">
                <a:ea typeface="Geneva"/>
                <a:cs typeface="Geneva"/>
              </a:rPr>
              <a:t> comprenant une seule commune</a:t>
            </a:r>
          </a:p>
          <a:p>
            <a:pPr lvl="4">
              <a:buFont typeface="Wingdings" pitchFamily="2" charset="2"/>
              <a:buChar char="§"/>
            </a:pPr>
            <a:r>
              <a:rPr lang="fr-FR" sz="1800" dirty="0" smtClean="0">
                <a:ea typeface="Geneva"/>
              </a:rPr>
              <a:t>Régies autonomes</a:t>
            </a:r>
          </a:p>
          <a:p>
            <a:pPr lvl="4">
              <a:buFont typeface="Wingdings" pitchFamily="2" charset="2"/>
              <a:buChar char="§"/>
            </a:pPr>
            <a:r>
              <a:rPr lang="fr-FR" sz="1800" dirty="0" smtClean="0">
                <a:ea typeface="Geneva"/>
              </a:rPr>
              <a:t>ASBL</a:t>
            </a:r>
          </a:p>
        </p:txBody>
      </p:sp>
      <p:pic>
        <p:nvPicPr>
          <p:cNvPr id="4" name="Picture 6" descr="C:\Program Files\Microsoft Office\MEDIA\CAGCAT10\j021194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182" y="1774272"/>
            <a:ext cx="1167677" cy="7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7414" y="1774272"/>
            <a:ext cx="757444" cy="62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4182" y="678924"/>
            <a:ext cx="8195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fr-FR" sz="2000" dirty="0" smtClean="0">
              <a:ea typeface="Geneva"/>
              <a:cs typeface="Geneva"/>
            </a:endParaRPr>
          </a:p>
          <a:p>
            <a:pPr algn="ctr"/>
            <a:r>
              <a:rPr lang="fr-FR" sz="2000" dirty="0" smtClean="0">
                <a:ea typeface="Geneva"/>
                <a:cs typeface="Geneva"/>
              </a:rPr>
              <a:t>Quelle tutelle?</a:t>
            </a:r>
          </a:p>
          <a:p>
            <a:pPr>
              <a:buFont typeface="Courier New" pitchFamily="49" charset="0"/>
              <a:buChar char="o"/>
            </a:pPr>
            <a:r>
              <a:rPr lang="fr-FR" sz="2000" dirty="0" smtClean="0">
                <a:latin typeface="Arial" pitchFamily="34" charset="0"/>
                <a:ea typeface="Geneva"/>
                <a:cs typeface="Arial" pitchFamily="34" charset="0"/>
              </a:rPr>
              <a:t>Association chapitre XII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Tutelle générale à transmission obligatoire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Quelles délibérations:</a:t>
            </a:r>
          </a:p>
          <a:p>
            <a:pPr lvl="4">
              <a:buFont typeface="Wingdings" pitchFamily="2" charset="2"/>
              <a:buChar char="ü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AG</a:t>
            </a:r>
          </a:p>
          <a:p>
            <a:pPr lvl="4">
              <a:buFont typeface="Wingdings" pitchFamily="2" charset="2"/>
              <a:buChar char="ü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Conseil d’administration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Délai de tutelle 30 jours (prorogeable)</a:t>
            </a:r>
          </a:p>
          <a:p>
            <a:pPr lvl="2">
              <a:buFont typeface="Wingdings" pitchFamily="2" charset="2"/>
              <a:buChar char="§"/>
            </a:pP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fr-FR" sz="2000" dirty="0" smtClean="0">
                <a:latin typeface="Arial" pitchFamily="34" charset="0"/>
                <a:ea typeface="Geneva"/>
                <a:cs typeface="Arial" pitchFamily="34" charset="0"/>
              </a:rPr>
              <a:t>ASBL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Aucune tutelle spéciale d’approbation ni tutelle générale obligatoirement transmissible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un seul associé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8014" y="832813"/>
            <a:ext cx="84818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2000" dirty="0" smtClean="0">
              <a:ea typeface="Geneva"/>
              <a:cs typeface="Geneva"/>
            </a:endParaRPr>
          </a:p>
          <a:p>
            <a:pPr algn="ctr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Régies autonomes</a:t>
            </a:r>
          </a:p>
          <a:p>
            <a:pPr algn="ctr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 algn="ctr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ASBL(</a:t>
            </a:r>
            <a:r>
              <a:rPr lang="fr-FR" dirty="0" err="1" smtClean="0">
                <a:latin typeface="Arial" pitchFamily="34" charset="0"/>
                <a:ea typeface="Geneva"/>
                <a:cs typeface="Arial" pitchFamily="34" charset="0"/>
              </a:rPr>
              <a:t>monocommunale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)</a:t>
            </a:r>
          </a:p>
          <a:p>
            <a:pPr lvl="5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8"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Délégués à l’AG</a:t>
            </a:r>
          </a:p>
          <a:p>
            <a:pPr lvl="8"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Administrateurs</a:t>
            </a:r>
          </a:p>
          <a:p>
            <a:pPr lvl="8"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Clé d’</a:t>
            </a:r>
            <a:r>
              <a:rPr lang="fr-FR" dirty="0" err="1" smtClean="0">
                <a:latin typeface="Arial" pitchFamily="34" charset="0"/>
                <a:ea typeface="Geneva"/>
                <a:cs typeface="Arial" pitchFamily="34" charset="0"/>
              </a:rPr>
              <a:t>Hondt</a:t>
            </a: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8"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Tutelle</a:t>
            </a:r>
            <a:endParaRPr lang="fr-BE" dirty="0" smtClean="0">
              <a:latin typeface="Arial" pitchFamily="34" charset="0"/>
              <a:cs typeface="Arial" pitchFamily="34" charset="0"/>
            </a:endParaRPr>
          </a:p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/>
            <a:endParaRPr lang="fr-FR" sz="2000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un seul associé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00150"/>
            <a:ext cx="87498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457200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Délégués à l’ AG </a:t>
            </a:r>
          </a:p>
          <a:p>
            <a:pPr marL="971550" lvl="1" indent="-457200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marL="1885950" lvl="3" indent="-457200"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RCA: il n’y a pas d’assemblée générale</a:t>
            </a:r>
          </a:p>
          <a:p>
            <a:pPr marL="1885950" lvl="3" indent="-457200">
              <a:buFont typeface="Courier New" pitchFamily="49" charset="0"/>
              <a:buChar char="o"/>
            </a:pP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marL="1885950" lvl="3" indent="-457200">
              <a:buFont typeface="Courier New" pitchFamily="49" charset="0"/>
              <a:buChar char="o"/>
            </a:pP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marL="1885950" lvl="3" indent="-457200">
              <a:buFont typeface="Courier New" pitchFamily="49" charset="0"/>
              <a:buChar char="o"/>
            </a:pPr>
            <a:r>
              <a:rPr lang="fr-BE" i="1" dirty="0" smtClean="0">
                <a:latin typeface="Arial" pitchFamily="34" charset="0"/>
                <a:cs typeface="Arial" pitchFamily="34" charset="0"/>
                <a:sym typeface="Wingdings"/>
              </a:rPr>
              <a:t>ASBL: </a:t>
            </a:r>
          </a:p>
          <a:p>
            <a:pPr marL="1885950" lvl="3" indent="-457200">
              <a:buFont typeface="Courier New" pitchFamily="49" charset="0"/>
              <a:buChar char="o"/>
            </a:pP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marL="2522538" lvl="6" indent="-173038">
              <a:buFont typeface="Wingdings" pitchFamily="2" charset="2"/>
              <a:buChar char="§"/>
              <a:tabLst>
                <a:tab pos="1608138" algn="l"/>
              </a:tabLst>
              <a:defRPr/>
            </a:pPr>
            <a:r>
              <a:rPr lang="fr-BE" dirty="0" smtClean="0">
                <a:latin typeface="Arial" pitchFamily="34" charset="0"/>
                <a:cs typeface="Arial" pitchFamily="34" charset="0"/>
                <a:sym typeface="Wingdings"/>
              </a:rPr>
              <a:t>application clé d’</a:t>
            </a:r>
            <a:r>
              <a:rPr lang="fr-BE" dirty="0" err="1" smtClean="0">
                <a:latin typeface="Arial" pitchFamily="34" charset="0"/>
                <a:cs typeface="Arial" pitchFamily="34" charset="0"/>
                <a:sym typeface="Wingdings"/>
              </a:rPr>
              <a:t>hondt</a:t>
            </a:r>
            <a:endParaRPr lang="fr-BE"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pPr marL="2522538" lvl="6" indent="-173038">
              <a:buFont typeface="Wingdings" pitchFamily="2" charset="2"/>
              <a:buChar char="§"/>
              <a:tabLst>
                <a:tab pos="1608138" algn="l"/>
              </a:tabLst>
              <a:defRPr/>
            </a:pPr>
            <a:r>
              <a:rPr lang="fr-BE" dirty="0" smtClean="0">
                <a:latin typeface="Arial" pitchFamily="34" charset="0"/>
                <a:cs typeface="Arial" pitchFamily="34" charset="0"/>
                <a:sym typeface="Wingdings"/>
              </a:rPr>
              <a:t>nombre en fonction des statuts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un seul associé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565677"/>
            <a:ext cx="874986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Mandats d’administrateurs</a:t>
            </a:r>
          </a:p>
          <a:p>
            <a:pPr lvl="3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/>
            <a:r>
              <a:rPr lang="fr-FR" u="sng" dirty="0" smtClean="0">
                <a:latin typeface="Arial" pitchFamily="34" charset="0"/>
                <a:ea typeface="Geneva"/>
                <a:cs typeface="Arial" pitchFamily="34" charset="0"/>
              </a:rPr>
              <a:t>RCA:</a:t>
            </a:r>
          </a:p>
          <a:p>
            <a:pPr lvl="5"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Les administrateurs terminent leurs mandats lors de la 1</a:t>
            </a:r>
            <a:r>
              <a:rPr lang="fr-FR" baseline="30000" dirty="0" smtClean="0">
                <a:latin typeface="Arial" pitchFamily="34" charset="0"/>
                <a:ea typeface="Geneva"/>
                <a:cs typeface="Arial" pitchFamily="34" charset="0"/>
              </a:rPr>
              <a:t>ère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 réunion du CA s’il s’agit de conseillers communaux réélus</a:t>
            </a:r>
          </a:p>
          <a:p>
            <a:pPr lvl="5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5"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Les conseillers non réélus perdent leurs mandats le  3 décembre </a:t>
            </a:r>
          </a:p>
          <a:p>
            <a:pPr lvl="3"/>
            <a:r>
              <a:rPr lang="fr-FR" u="sng" dirty="0" smtClean="0">
                <a:latin typeface="Arial" pitchFamily="34" charset="0"/>
                <a:ea typeface="Geneva"/>
                <a:cs typeface="Arial" pitchFamily="34" charset="0"/>
              </a:rPr>
              <a:t>ASBL</a:t>
            </a:r>
          </a:p>
          <a:p>
            <a:pPr lvl="5">
              <a:buFont typeface="Courier New" pitchFamily="49" charset="0"/>
              <a:buChar char="o"/>
            </a:pP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 si la qualité d’administrateur est liée à la qualité d’élu, il y a perte du </a:t>
            </a:r>
            <a:r>
              <a:rPr lang="fr-FR" sz="2000" dirty="0" smtClean="0">
                <a:ea typeface="Geneva"/>
              </a:rPr>
              <a:t>mandat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un seul associé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565677"/>
            <a:ext cx="8749862" cy="273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 algn="ctr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fr-BE" sz="2400" b="1" kern="0" dirty="0" smtClean="0">
                <a:solidFill>
                  <a:srgbClr val="000000"/>
                </a:solidFill>
                <a:latin typeface="Arial" pitchFamily="34" charset="0"/>
                <a:ea typeface="Geneva"/>
                <a:cs typeface="Arial" pitchFamily="34" charset="0"/>
              </a:rPr>
              <a:t>Désignation de nouveaux administrateurs</a:t>
            </a:r>
          </a:p>
          <a:p>
            <a:pPr marL="1143000" lvl="2" indent="-2286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BE" kern="0" dirty="0" smtClean="0">
              <a:solidFill>
                <a:srgbClr val="000000"/>
              </a:solidFill>
              <a:latin typeface="Arial" pitchFamily="34" charset="0"/>
              <a:ea typeface="Geneva"/>
              <a:cs typeface="Arial" pitchFamily="34" charset="0"/>
            </a:endParaRPr>
          </a:p>
          <a:p>
            <a:pPr marL="2057400" lvl="4" indent="-2286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fr-BE" kern="0" dirty="0" smtClean="0">
                <a:solidFill>
                  <a:srgbClr val="000000"/>
                </a:solidFill>
                <a:latin typeface="Arial" pitchFamily="34" charset="0"/>
                <a:ea typeface="Geneva"/>
                <a:cs typeface="Arial" pitchFamily="34" charset="0"/>
              </a:rPr>
              <a:t>RCA: désignation par la commune ( désignation par le conseil communal)</a:t>
            </a:r>
          </a:p>
          <a:p>
            <a:pPr marL="2057400" lvl="4" indent="-2286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fr-BE" kern="0" dirty="0" smtClean="0">
              <a:solidFill>
                <a:srgbClr val="000000"/>
              </a:solidFill>
              <a:latin typeface="Arial" pitchFamily="34" charset="0"/>
              <a:ea typeface="Geneva"/>
              <a:cs typeface="Arial" pitchFamily="34" charset="0"/>
            </a:endParaRPr>
          </a:p>
          <a:p>
            <a:pPr marL="2057400" lvl="4" indent="-2286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fr-BE" kern="0" dirty="0" smtClean="0">
                <a:solidFill>
                  <a:srgbClr val="000000"/>
                </a:solidFill>
                <a:latin typeface="Arial" pitchFamily="34" charset="0"/>
                <a:ea typeface="Geneva"/>
                <a:cs typeface="Arial" pitchFamily="34" charset="0"/>
              </a:rPr>
              <a:t>ASBL: proposition de candidats ( désignation par l’ AG de l’ASBL)</a:t>
            </a:r>
            <a:endParaRPr lang="de-DE" kern="0" dirty="0" smtClean="0">
              <a:solidFill>
                <a:srgbClr val="000000"/>
              </a:solidFill>
              <a:latin typeface="Arial" pitchFamily="34" charset="0"/>
              <a:ea typeface="Geneva"/>
              <a:cs typeface="Arial" pitchFamily="34" charset="0"/>
            </a:endParaRPr>
          </a:p>
          <a:p>
            <a:pPr marL="1562100" lvl="3" indent="-228600" defTabSz="914400" fontAlgn="base">
              <a:spcBef>
                <a:spcPct val="20000"/>
              </a:spcBef>
              <a:spcAft>
                <a:spcPct val="0"/>
              </a:spcAft>
            </a:pPr>
            <a:endParaRPr lang="fr-FR" kern="0" dirty="0" smtClean="0">
              <a:solidFill>
                <a:srgbClr val="000000"/>
              </a:solidFill>
              <a:latin typeface="Arial" pitchFamily="34" charset="0"/>
              <a:ea typeface="Geneva"/>
              <a:cs typeface="Arial" pitchFamily="34" charset="0"/>
            </a:endParaRPr>
          </a:p>
          <a:p>
            <a:pPr marL="1562100" lvl="3" indent="-2286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kern="0" dirty="0" smtClean="0">
                <a:solidFill>
                  <a:srgbClr val="000000"/>
                </a:solidFill>
                <a:latin typeface="Arial" pitchFamily="34" charset="0"/>
                <a:ea typeface="Geneva"/>
                <a:cs typeface="Arial" pitchFamily="34" charset="0"/>
              </a:rPr>
              <a:t>EN APPLICATION DU RESULTAT DU CALCUL DE LA CLE D’HONDT</a:t>
            </a:r>
          </a:p>
        </p:txBody>
      </p:sp>
      <p:pic>
        <p:nvPicPr>
          <p:cNvPr id="6" name="Picture 5" descr="C:\Documents and Settings\123508\Local Settings\Temporary Internet Files\Content.IE5\KAELSHBB\MC90043441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61136"/>
            <a:ext cx="771553" cy="867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un seul associé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993228" y="1200150"/>
          <a:ext cx="3576385" cy="2909678"/>
        </p:xfrm>
        <a:graphic>
          <a:graphicData uri="http://schemas.openxmlformats.org/drawingml/2006/table">
            <a:tbl>
              <a:tblPr/>
              <a:tblGrid>
                <a:gridCol w="910469"/>
                <a:gridCol w="770495"/>
                <a:gridCol w="526505"/>
                <a:gridCol w="572736"/>
                <a:gridCol w="398090"/>
                <a:gridCol w="398090"/>
              </a:tblGrid>
              <a:tr h="3082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Liste</a:t>
                      </a:r>
                      <a:endParaRPr lang="de-DE" sz="1200" dirty="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082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de-DE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Nbre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de-DE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siège</a:t>
                      </a:r>
                      <a:endParaRPr lang="de-DE" sz="1200" dirty="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Diviseur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 dirty="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10(1)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6(3)</a:t>
                      </a:r>
                      <a:endParaRPr lang="de-DE" sz="1200" dirty="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7(2)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4(5)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5(4)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3(8)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3,5(6)</a:t>
                      </a:r>
                      <a:endParaRPr lang="de-DE" sz="1200" dirty="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7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3,33(7)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2,33(10)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 dirty="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2,5(9)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 dirty="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200" dirty="0">
                        <a:latin typeface="Univers (WN)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850302" y="106322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dirty="0" smtClean="0">
                <a:ea typeface="Geneva"/>
                <a:cs typeface="Geneva"/>
              </a:rPr>
              <a:t>L1 : 4 mandats </a:t>
            </a:r>
          </a:p>
          <a:p>
            <a:pPr algn="r"/>
            <a:r>
              <a:rPr lang="fr-FR" dirty="0" smtClean="0">
                <a:ea typeface="Geneva"/>
                <a:cs typeface="Geneva"/>
              </a:rPr>
              <a:t>L2 : 2 mandats</a:t>
            </a:r>
            <a:endParaRPr lang="de-DE" dirty="0" smtClean="0">
              <a:ea typeface="Geneva"/>
              <a:cs typeface="Geneva"/>
            </a:endParaRPr>
          </a:p>
          <a:p>
            <a:pPr algn="r"/>
            <a:r>
              <a:rPr lang="fr-FR" dirty="0" smtClean="0">
                <a:ea typeface="Geneva"/>
                <a:cs typeface="Geneva"/>
              </a:rPr>
              <a:t>L3 : 3 mandats</a:t>
            </a:r>
            <a:endParaRPr lang="de-DE" dirty="0" smtClean="0">
              <a:ea typeface="Geneva"/>
              <a:cs typeface="Geneva"/>
            </a:endParaRPr>
          </a:p>
          <a:p>
            <a:pPr algn="r"/>
            <a:r>
              <a:rPr lang="fr-FR" dirty="0" smtClean="0">
                <a:ea typeface="Geneva"/>
                <a:cs typeface="Geneva"/>
              </a:rPr>
              <a:t>L4 :1 mandat</a:t>
            </a:r>
          </a:p>
          <a:p>
            <a:pPr algn="r"/>
            <a:endParaRPr lang="fr-FR" dirty="0" smtClean="0">
              <a:ea typeface="Geneva"/>
              <a:cs typeface="Geneva"/>
            </a:endParaRPr>
          </a:p>
          <a:p>
            <a:pPr algn="r"/>
            <a:r>
              <a:rPr lang="fr-FR" dirty="0" smtClean="0">
                <a:ea typeface="Geneva"/>
                <a:cs typeface="Geneva"/>
              </a:rPr>
              <a:t>L5: 1 mandat</a:t>
            </a:r>
          </a:p>
          <a:p>
            <a:pPr algn="r">
              <a:buFontTx/>
              <a:buNone/>
            </a:pPr>
            <a:r>
              <a:rPr lang="fr-FR" dirty="0" smtClean="0">
                <a:ea typeface="Geneva"/>
                <a:cs typeface="Geneva"/>
              </a:rPr>
              <a:t>d’observateur</a:t>
            </a:r>
          </a:p>
          <a:p>
            <a:pPr algn="r"/>
            <a:endParaRPr lang="fr-FR" dirty="0" smtClean="0">
              <a:ea typeface="Geneva"/>
              <a:cs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un seul associé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4182" y="525036"/>
            <a:ext cx="786812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defTabSz="914400" fontAlgn="base">
              <a:spcBef>
                <a:spcPct val="20000"/>
              </a:spcBef>
              <a:spcAft>
                <a:spcPct val="0"/>
              </a:spcAft>
            </a:pPr>
            <a:endParaRPr lang="fr-FR" sz="2000" b="1" kern="0" dirty="0" smtClean="0">
              <a:solidFill>
                <a:srgbClr val="000000"/>
              </a:solidFill>
              <a:latin typeface="Verdana"/>
              <a:ea typeface="Geneva"/>
              <a:cs typeface="Geneva"/>
            </a:endParaRPr>
          </a:p>
          <a:p>
            <a:pPr marL="342900" lvl="0" indent="-342900"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kern="0" dirty="0" smtClean="0">
                <a:solidFill>
                  <a:srgbClr val="000000"/>
                </a:solidFill>
                <a:latin typeface="Verdana"/>
                <a:ea typeface="Geneva"/>
                <a:cs typeface="Geneva"/>
              </a:rPr>
              <a:t>Quelle tutelle?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kern="0" dirty="0" smtClean="0">
                <a:solidFill>
                  <a:srgbClr val="000000"/>
                </a:solidFill>
                <a:latin typeface="Verdana"/>
                <a:ea typeface="Geneva"/>
                <a:cs typeface="Geneva"/>
              </a:rPr>
              <a:t>Régie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000000"/>
                </a:solidFill>
                <a:latin typeface="Verdana"/>
                <a:ea typeface="Geneva"/>
              </a:rPr>
              <a:t>Tutelle générale obligatoirement transmissible 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000000"/>
                </a:solidFill>
                <a:latin typeface="Verdana"/>
                <a:ea typeface="Geneva"/>
              </a:rPr>
              <a:t>Quelles délibérations:</a:t>
            </a: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FR" sz="2000" b="1" kern="0" dirty="0" smtClean="0">
                <a:solidFill>
                  <a:srgbClr val="000000"/>
                </a:solidFill>
                <a:latin typeface="Verdana"/>
                <a:ea typeface="Geneva"/>
              </a:rPr>
              <a:t>Délibération conseil communal</a:t>
            </a:r>
          </a:p>
          <a:p>
            <a:pPr marL="1143000" lvl="2" indent="-228600" defTabSz="9144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FR" sz="2000" b="1" kern="0" dirty="0" smtClean="0">
                <a:solidFill>
                  <a:srgbClr val="000000"/>
                </a:solidFill>
                <a:latin typeface="Verdana"/>
                <a:ea typeface="Geneva"/>
              </a:rPr>
              <a:t>Conseil d’administration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fr-FR" sz="2000" kern="0" dirty="0" smtClean="0">
                <a:solidFill>
                  <a:srgbClr val="000000"/>
                </a:solidFill>
                <a:latin typeface="Verdana"/>
                <a:ea typeface="Geneva"/>
              </a:rPr>
              <a:t>Transmission:  dans les 15 jours de l’adoption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kern="0" dirty="0" smtClean="0">
                <a:solidFill>
                  <a:srgbClr val="000000"/>
                </a:solidFill>
                <a:latin typeface="Verdana"/>
                <a:ea typeface="Geneva"/>
                <a:cs typeface="Geneva"/>
              </a:rPr>
              <a:t>ASBL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sz="2000" b="1" kern="0" dirty="0" smtClean="0">
                <a:solidFill>
                  <a:srgbClr val="000000"/>
                </a:solidFill>
                <a:latin typeface="Verdana"/>
                <a:ea typeface="Geneva"/>
                <a:cs typeface="Geneva"/>
              </a:rPr>
              <a:t>		 </a:t>
            </a:r>
            <a:r>
              <a:rPr lang="fr-FR" sz="2000" kern="0" dirty="0" smtClean="0">
                <a:solidFill>
                  <a:srgbClr val="000000"/>
                </a:solidFill>
                <a:latin typeface="Verdana"/>
                <a:ea typeface="Geneva"/>
                <a:cs typeface="Geneva"/>
              </a:rPr>
              <a:t>Pas de tutelle obligatoirement transmissible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1403351" y="4857750"/>
            <a:ext cx="1800225" cy="134541"/>
          </a:xfrm>
          <a:prstGeom prst="rect">
            <a:avLst/>
          </a:prstGeom>
          <a:noFill/>
        </p:spPr>
        <p:txBody>
          <a:bodyPr/>
          <a:lstStyle/>
          <a:p>
            <a:r>
              <a:rPr lang="fr-FR" dirty="0" smtClean="0">
                <a:latin typeface="Arial" pitchFamily="34" charset="0"/>
                <a:ea typeface="Geneva"/>
                <a:cs typeface="Geneva"/>
              </a:rPr>
              <a:t> 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/>
          <a:lstStyle/>
          <a:p>
            <a:pPr algn="ctr" eaLnBrk="1" hangingPunct="1"/>
            <a:r>
              <a:rPr lang="fr-FR" cap="none" smtClean="0">
                <a:ea typeface="Geneva"/>
                <a:cs typeface="Geneva"/>
              </a:rPr>
              <a:t>LES OUTILS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9" y="789385"/>
            <a:ext cx="7920037" cy="3530203"/>
          </a:xfrm>
        </p:spPr>
        <p:txBody>
          <a:bodyPr>
            <a:normAutofit/>
          </a:bodyPr>
          <a:lstStyle/>
          <a:p>
            <a:pPr eaLnBrk="1" hangingPunct="1">
              <a:buFont typeface="Courier New" pitchFamily="49" charset="0"/>
              <a:buChar char="o"/>
            </a:pPr>
            <a:r>
              <a:rPr lang="fr-FR" sz="1900" dirty="0" smtClean="0">
                <a:ea typeface="Geneva"/>
                <a:cs typeface="Geneva"/>
              </a:rPr>
              <a:t>Contacts:</a:t>
            </a:r>
          </a:p>
          <a:p>
            <a:pPr eaLnBrk="1" hangingPunct="1">
              <a:buFontTx/>
              <a:buNone/>
            </a:pPr>
            <a:endParaRPr lang="fr-FR" sz="1900" dirty="0" smtClean="0">
              <a:ea typeface="Geneva"/>
              <a:cs typeface="Geneva"/>
            </a:endParaRPr>
          </a:p>
          <a:p>
            <a:pPr eaLnBrk="1" hangingPunct="1">
              <a:buFont typeface="Wingdings" pitchFamily="2" charset="2"/>
              <a:buChar char=")"/>
            </a:pPr>
            <a:r>
              <a:rPr lang="fr-FR" sz="1900" b="0" dirty="0" smtClean="0">
                <a:ea typeface="Geneva"/>
                <a:cs typeface="Geneva"/>
              </a:rPr>
              <a:t>081/32.36.32</a:t>
            </a:r>
          </a:p>
          <a:p>
            <a:pPr eaLnBrk="1" hangingPunct="1">
              <a:buNone/>
            </a:pPr>
            <a:r>
              <a:rPr lang="fr-FR" sz="1900" b="0" dirty="0" smtClean="0">
                <a:ea typeface="Geneva"/>
                <a:cs typeface="Geneva"/>
                <a:sym typeface="Wingdings" pitchFamily="2" charset="2"/>
              </a:rPr>
              <a:t></a:t>
            </a:r>
            <a:r>
              <a:rPr lang="fr-FR" sz="1900" b="0" dirty="0" smtClean="0">
                <a:ea typeface="Geneva"/>
                <a:cs typeface="Geneva"/>
              </a:rPr>
              <a:t>legislationorganique.pouvoirslocaux@spw.wallonie.be</a:t>
            </a:r>
          </a:p>
          <a:p>
            <a:pPr eaLnBrk="1" hangingPunct="1">
              <a:buFont typeface="Courier New" pitchFamily="49" charset="0"/>
              <a:buChar char="o"/>
            </a:pPr>
            <a:endParaRPr lang="fr-FR" sz="1900" dirty="0" smtClean="0">
              <a:ea typeface="Geneva"/>
              <a:cs typeface="Geneva"/>
            </a:endParaRPr>
          </a:p>
          <a:p>
            <a:pPr>
              <a:buFont typeface="Courier New" pitchFamily="49" charset="0"/>
              <a:buChar char="o"/>
            </a:pPr>
            <a:r>
              <a:rPr lang="fr-FR" sz="1900" dirty="0" smtClean="0">
                <a:ea typeface="Geneva"/>
                <a:cs typeface="Geneva"/>
              </a:rPr>
              <a:t>Site élections: </a:t>
            </a:r>
            <a:r>
              <a:rPr lang="fr-FR" sz="1900" dirty="0" smtClean="0">
                <a:ea typeface="Geneva"/>
                <a:cs typeface="Geneva"/>
                <a:hlinkClick r:id="rId3"/>
              </a:rPr>
              <a:t>http://http://electionslocales.wallonie.be/</a:t>
            </a:r>
            <a:endParaRPr lang="fr-FR" sz="1900" dirty="0" smtClean="0">
              <a:ea typeface="Geneva"/>
              <a:cs typeface="Geneva"/>
            </a:endParaRPr>
          </a:p>
          <a:p>
            <a:pPr lvl="4" eaLnBrk="1" hangingPunct="1"/>
            <a:r>
              <a:rPr lang="fr-FR" sz="1900" dirty="0" smtClean="0">
                <a:ea typeface="Geneva"/>
              </a:rPr>
              <a:t>Tableau incompatibilité</a:t>
            </a:r>
          </a:p>
          <a:p>
            <a:pPr lvl="4" eaLnBrk="1" hangingPunct="1"/>
            <a:r>
              <a:rPr lang="fr-FR" sz="1900" dirty="0" smtClean="0">
                <a:ea typeface="Geneva"/>
              </a:rPr>
              <a:t>Modèle pacte de majorité</a:t>
            </a:r>
          </a:p>
          <a:p>
            <a:pPr lvl="4" eaLnBrk="1" hangingPunct="1"/>
            <a:r>
              <a:rPr lang="fr-FR" sz="1900" dirty="0" smtClean="0">
                <a:ea typeface="Geneva"/>
              </a:rPr>
              <a:t>Circulaires</a:t>
            </a:r>
          </a:p>
          <a:p>
            <a:pPr lvl="4" eaLnBrk="1" hangingPunct="1"/>
            <a:r>
              <a:rPr lang="fr-FR" sz="1900" dirty="0" smtClean="0">
                <a:ea typeface="Geneva"/>
              </a:rPr>
              <a:t>Tableau </a:t>
            </a:r>
            <a:r>
              <a:rPr lang="fr-FR" sz="1900" dirty="0" err="1" smtClean="0">
                <a:ea typeface="Geneva"/>
              </a:rPr>
              <a:t>excel</a:t>
            </a:r>
            <a:r>
              <a:rPr lang="fr-FR" sz="1900" dirty="0" smtClean="0">
                <a:ea typeface="Geneva"/>
              </a:rPr>
              <a:t> de calcul (siège au CPAS)</a:t>
            </a:r>
          </a:p>
          <a:p>
            <a:pPr lvl="4" eaLnBrk="1" hangingPunct="1"/>
            <a:endParaRPr lang="fr-FR" sz="2000" dirty="0" smtClean="0">
              <a:ea typeface="Geneva"/>
            </a:endParaRPr>
          </a:p>
          <a:p>
            <a:pPr eaLnBrk="1" hangingPunct="1">
              <a:buFontTx/>
              <a:buNone/>
            </a:pPr>
            <a:endParaRPr lang="fr-FR" dirty="0" smtClean="0">
              <a:ea typeface="Geneva"/>
              <a:cs typeface="Geneva"/>
            </a:endParaRPr>
          </a:p>
        </p:txBody>
      </p:sp>
      <p:pic>
        <p:nvPicPr>
          <p:cNvPr id="50181" name="Picture 5" descr="C:\Documents and Settings\123508\Local Settings\Temporary Internet Files\Content.IE5\7F6S6AZA\MC900432031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9563" y="357188"/>
            <a:ext cx="1225550" cy="91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1403351" y="4857750"/>
            <a:ext cx="1800225" cy="134541"/>
          </a:xfrm>
          <a:prstGeom prst="rect">
            <a:avLst/>
          </a:prstGeom>
          <a:noFill/>
        </p:spPr>
        <p:txBody>
          <a:bodyPr/>
          <a:lstStyle/>
          <a:p>
            <a:r>
              <a:rPr lang="fr-FR" dirty="0" smtClean="0">
                <a:latin typeface="Arial" pitchFamily="34" charset="0"/>
                <a:ea typeface="Geneva"/>
                <a:cs typeface="Geneva"/>
              </a:rPr>
              <a:t> 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/>
          <a:lstStyle/>
          <a:p>
            <a:pPr algn="ctr" eaLnBrk="1" hangingPunct="1"/>
            <a:r>
              <a:rPr lang="fr-FR" cap="none" smtClean="0">
                <a:ea typeface="Geneva"/>
                <a:cs typeface="Geneva"/>
              </a:rPr>
              <a:t>LES OUTILS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9" y="789385"/>
            <a:ext cx="7920037" cy="3530203"/>
          </a:xfrm>
        </p:spPr>
        <p:txBody>
          <a:bodyPr>
            <a:normAutofit/>
          </a:bodyPr>
          <a:lstStyle/>
          <a:p>
            <a:pPr lvl="4" eaLnBrk="1" hangingPunct="1"/>
            <a:endParaRPr lang="fr-FR" sz="2000" dirty="0" smtClean="0">
              <a:ea typeface="Geneva"/>
            </a:endParaRPr>
          </a:p>
          <a:p>
            <a:pPr eaLnBrk="1" hangingPunct="1">
              <a:buFontTx/>
              <a:buNone/>
            </a:pPr>
            <a:endParaRPr lang="fr-FR" dirty="0" smtClean="0">
              <a:ea typeface="Geneva"/>
              <a:cs typeface="Genev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138" y="1533524"/>
            <a:ext cx="8467725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1403351" y="4857750"/>
            <a:ext cx="1800225" cy="134541"/>
          </a:xfrm>
          <a:prstGeom prst="rect">
            <a:avLst/>
          </a:prstGeom>
          <a:noFill/>
        </p:spPr>
        <p:txBody>
          <a:bodyPr/>
          <a:lstStyle/>
          <a:p>
            <a:r>
              <a:rPr lang="fr-FR" dirty="0" smtClean="0">
                <a:latin typeface="Arial" pitchFamily="34" charset="0"/>
                <a:ea typeface="Geneva"/>
                <a:cs typeface="Geneva"/>
              </a:rPr>
              <a:t> 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9" y="789385"/>
            <a:ext cx="7920037" cy="353020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 eaLnBrk="1" hangingPunct="1"/>
            <a:endParaRPr lang="fr-FR" sz="2000" dirty="0" smtClean="0">
              <a:ea typeface="Geneva"/>
            </a:endParaRPr>
          </a:p>
          <a:p>
            <a:pPr algn="ctr" eaLnBrk="1" hangingPunct="1">
              <a:buFontTx/>
              <a:buNone/>
            </a:pPr>
            <a:endParaRPr lang="fr-FR" dirty="0" smtClean="0">
              <a:ea typeface="Geneva"/>
              <a:cs typeface="Geneva"/>
            </a:endParaRPr>
          </a:p>
          <a:p>
            <a:pPr algn="ctr" eaLnBrk="1" hangingPunct="1">
              <a:buFontTx/>
              <a:buNone/>
            </a:pPr>
            <a:endParaRPr lang="fr-FR" dirty="0" smtClean="0">
              <a:ea typeface="Geneva"/>
              <a:cs typeface="Geneva"/>
            </a:endParaRPr>
          </a:p>
          <a:p>
            <a:pPr algn="ctr" eaLnBrk="1" hangingPunct="1">
              <a:buFontTx/>
              <a:buNone/>
            </a:pPr>
            <a:r>
              <a:rPr lang="fr-FR" sz="3600" b="1" dirty="0" smtClean="0">
                <a:ea typeface="Geneva"/>
                <a:cs typeface="Geneva"/>
              </a:rPr>
              <a:t>En route pour le 3 décembre</a:t>
            </a:r>
          </a:p>
          <a:p>
            <a:pPr algn="ctr" eaLnBrk="1" hangingPunct="1">
              <a:buFontTx/>
              <a:buNone/>
            </a:pPr>
            <a:endParaRPr lang="fr-FR" sz="3600" b="1" dirty="0" smtClean="0">
              <a:ea typeface="Geneva"/>
              <a:cs typeface="Geneva"/>
            </a:endParaRPr>
          </a:p>
          <a:p>
            <a:pPr algn="r" eaLnBrk="1" hangingPunct="1">
              <a:buFontTx/>
              <a:buNone/>
            </a:pPr>
            <a:r>
              <a:rPr lang="fr-FR" sz="3600" b="1" dirty="0" smtClean="0">
                <a:ea typeface="Geneva"/>
                <a:cs typeface="Geneva"/>
              </a:rPr>
              <a:t>Et pour 2019……………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1063229"/>
            <a:ext cx="7868120" cy="2725323"/>
          </a:xfrm>
        </p:spPr>
        <p:txBody>
          <a:bodyPr>
            <a:normAutofit fontScale="25000" lnSpcReduction="20000"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Font typeface="Courier New" pitchFamily="49" charset="0"/>
              <a:buChar char="o"/>
            </a:pPr>
            <a:r>
              <a:rPr lang="fr-FR" sz="7200" dirty="0" smtClean="0">
                <a:latin typeface="Arial" pitchFamily="34" charset="0"/>
                <a:ea typeface="Geneva"/>
                <a:cs typeface="Arial" pitchFamily="34" charset="0"/>
              </a:rPr>
              <a:t>Délégués à l’AG</a:t>
            </a:r>
          </a:p>
          <a:p>
            <a:pPr lvl="3">
              <a:buNone/>
            </a:pPr>
            <a:endParaRPr lang="fr-FR" sz="72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>
              <a:buFont typeface="Courier New" pitchFamily="49" charset="0"/>
              <a:buChar char="o"/>
            </a:pPr>
            <a:r>
              <a:rPr lang="fr-FR" sz="7200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3">
              <a:buFont typeface="Courier New" pitchFamily="49" charset="0"/>
              <a:buChar char="o"/>
            </a:pPr>
            <a:endParaRPr lang="fr-FR" sz="72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4">
              <a:buBlip>
                <a:blip r:embed="rId2"/>
              </a:buBlip>
            </a:pPr>
            <a:r>
              <a:rPr lang="fr-FR" sz="7200" dirty="0" smtClean="0">
                <a:latin typeface="Arial" pitchFamily="34" charset="0"/>
                <a:ea typeface="Geneva"/>
                <a:cs typeface="Arial" pitchFamily="34" charset="0"/>
              </a:rPr>
              <a:t>Situation 3 décembre-AG 2019</a:t>
            </a:r>
          </a:p>
          <a:p>
            <a:pPr lvl="4">
              <a:buNone/>
            </a:pPr>
            <a:endParaRPr lang="fr-FR" sz="72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4">
              <a:buBlip>
                <a:blip r:embed="rId2"/>
              </a:buBlip>
            </a:pPr>
            <a:r>
              <a:rPr lang="fr-FR" sz="7200" dirty="0" smtClean="0">
                <a:latin typeface="Arial" pitchFamily="34" charset="0"/>
                <a:ea typeface="Geneva"/>
                <a:cs typeface="Arial" pitchFamily="34" charset="0"/>
              </a:rPr>
              <a:t>Renouvellement</a:t>
            </a:r>
          </a:p>
          <a:p>
            <a:pPr lvl="5">
              <a:buFont typeface="Wingdings" pitchFamily="2" charset="2"/>
              <a:buChar char="§"/>
            </a:pPr>
            <a:r>
              <a:rPr lang="fr-FR" sz="7200" dirty="0" smtClean="0">
                <a:latin typeface="Arial" pitchFamily="34" charset="0"/>
                <a:ea typeface="Geneva"/>
                <a:cs typeface="Arial" pitchFamily="34" charset="0"/>
              </a:rPr>
              <a:t>Déclaration d’apparentement</a:t>
            </a:r>
          </a:p>
          <a:p>
            <a:pPr lvl="5">
              <a:buFont typeface="Wingdings" pitchFamily="2" charset="2"/>
              <a:buChar char="§"/>
            </a:pPr>
            <a:r>
              <a:rPr lang="fr-FR" sz="7200" dirty="0" smtClean="0">
                <a:latin typeface="Arial" pitchFamily="34" charset="0"/>
                <a:ea typeface="Geneva"/>
                <a:cs typeface="Arial" pitchFamily="34" charset="0"/>
              </a:rPr>
              <a:t>Clé d’</a:t>
            </a:r>
            <a:r>
              <a:rPr lang="fr-FR" sz="7200" dirty="0" err="1" smtClean="0">
                <a:latin typeface="Arial" pitchFamily="34" charset="0"/>
                <a:ea typeface="Geneva"/>
                <a:cs typeface="Arial" pitchFamily="34" charset="0"/>
              </a:rPr>
              <a:t>Hondt</a:t>
            </a:r>
            <a:endParaRPr lang="fr-FR" sz="72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5">
              <a:buFont typeface="Wingdings" pitchFamily="2" charset="2"/>
              <a:buChar char="§"/>
            </a:pPr>
            <a:r>
              <a:rPr lang="fr-FR" sz="7200" dirty="0" smtClean="0">
                <a:latin typeface="Arial" pitchFamily="34" charset="0"/>
                <a:ea typeface="Geneva"/>
                <a:cs typeface="Arial" pitchFamily="34" charset="0"/>
              </a:rPr>
              <a:t>Accord supra communal</a:t>
            </a:r>
          </a:p>
          <a:p>
            <a:pPr lvl="5">
              <a:buFont typeface="Wingdings" pitchFamily="2" charset="2"/>
              <a:buChar char="§"/>
            </a:pPr>
            <a:r>
              <a:rPr lang="fr-FR" sz="7200" dirty="0" smtClean="0">
                <a:latin typeface="Arial" pitchFamily="34" charset="0"/>
                <a:ea typeface="Geneva"/>
                <a:cs typeface="Arial" pitchFamily="34" charset="0"/>
              </a:rPr>
              <a:t>Désignation</a:t>
            </a:r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646386"/>
            <a:ext cx="7868120" cy="2691821"/>
          </a:xfrm>
        </p:spPr>
        <p:txBody>
          <a:bodyPr>
            <a:normAutofit fontScale="25000" lnSpcReduction="20000"/>
          </a:bodyPr>
          <a:lstStyle/>
          <a:p>
            <a:pPr lvl="3">
              <a:buFont typeface="Courier New" pitchFamily="49" charset="0"/>
              <a:buChar char="o"/>
            </a:pPr>
            <a:endParaRPr lang="fr-FR" sz="9600" dirty="0" smtClean="0">
              <a:ea typeface="Geneva"/>
            </a:endParaRPr>
          </a:p>
          <a:p>
            <a:pPr marL="971550" lvl="1" indent="-457200" algn="ctr">
              <a:buNone/>
              <a:defRPr/>
            </a:pPr>
            <a:r>
              <a:rPr lang="fr-FR" sz="9600" b="1" dirty="0" smtClean="0">
                <a:ea typeface="Geneva" charset="-128"/>
              </a:rPr>
              <a:t>Les délégués à l’AG</a:t>
            </a:r>
          </a:p>
          <a:p>
            <a:pPr marL="971550" lvl="1" indent="-457200">
              <a:buFont typeface="Courier New" pitchFamily="49" charset="0"/>
              <a:buChar char="o"/>
              <a:defRPr/>
            </a:pPr>
            <a:endParaRPr lang="fr-FR" sz="2200" dirty="0" smtClean="0">
              <a:ea typeface="Geneva" charset="-128"/>
            </a:endParaRPr>
          </a:p>
          <a:p>
            <a:pPr marL="971550" lvl="1" indent="-457200">
              <a:buNone/>
              <a:defRPr/>
            </a:pPr>
            <a:r>
              <a:rPr lang="fr-FR" sz="7200" dirty="0" smtClean="0">
                <a:ea typeface="Geneva" charset="-128"/>
              </a:rPr>
              <a:t> De nouveaux délégués seront désignés</a:t>
            </a:r>
          </a:p>
          <a:p>
            <a:pPr marL="971550" lvl="1" indent="-457200">
              <a:buNone/>
              <a:defRPr/>
            </a:pPr>
            <a:endParaRPr lang="fr-FR" sz="7200" dirty="0" smtClean="0">
              <a:ea typeface="Geneva" charset="-128"/>
            </a:endParaRPr>
          </a:p>
          <a:p>
            <a:pPr lvl="2">
              <a:buFontTx/>
              <a:buNone/>
              <a:defRPr/>
            </a:pPr>
            <a:r>
              <a:rPr lang="fr-BE" sz="7200" i="1" dirty="0" smtClean="0"/>
              <a:t>INTERCO: </a:t>
            </a:r>
          </a:p>
          <a:p>
            <a:pPr marL="1441450" lvl="2" indent="23813">
              <a:buFont typeface="Wingdings" pitchFamily="2" charset="2"/>
              <a:buChar char="§"/>
              <a:tabLst>
                <a:tab pos="1703388" algn="l"/>
              </a:tabLst>
              <a:defRPr/>
            </a:pPr>
            <a:r>
              <a:rPr lang="fr-BE" sz="7200" dirty="0" smtClean="0"/>
              <a:t>à la proportionnelle du conseil- règle libre</a:t>
            </a:r>
          </a:p>
          <a:p>
            <a:pPr marL="1441450" lvl="2" indent="23813">
              <a:buFont typeface="Wingdings" pitchFamily="2" charset="2"/>
              <a:buChar char="§"/>
              <a:tabLst>
                <a:tab pos="1703388" algn="l"/>
              </a:tabLst>
              <a:defRPr/>
            </a:pPr>
            <a:r>
              <a:rPr lang="fr-BE" sz="7200" dirty="0" smtClean="0"/>
              <a:t>5 dont trois au moins représentent la majorité du conseil communal-</a:t>
            </a:r>
          </a:p>
          <a:p>
            <a:pPr lvl="4" indent="-1158875">
              <a:buFontTx/>
              <a:buNone/>
              <a:defRPr/>
            </a:pPr>
            <a:endParaRPr lang="fr-BE" sz="7200" i="1" dirty="0" smtClean="0">
              <a:sym typeface="Wingdings"/>
            </a:endParaRPr>
          </a:p>
          <a:p>
            <a:pPr lvl="4" indent="-1158875">
              <a:buFontTx/>
              <a:buNone/>
              <a:defRPr/>
            </a:pPr>
            <a:r>
              <a:rPr lang="fr-BE" sz="7200" i="1" dirty="0" smtClean="0">
                <a:sym typeface="Wingdings"/>
              </a:rPr>
              <a:t>ASBL: </a:t>
            </a:r>
          </a:p>
          <a:p>
            <a:pPr marL="1608138" lvl="4" indent="-173038">
              <a:buFont typeface="Wingdings" pitchFamily="2" charset="2"/>
              <a:buChar char="§"/>
              <a:tabLst>
                <a:tab pos="1608138" algn="l"/>
              </a:tabLst>
              <a:defRPr/>
            </a:pPr>
            <a:r>
              <a:rPr lang="fr-BE" sz="7200" dirty="0" smtClean="0">
                <a:sym typeface="Wingdings"/>
              </a:rPr>
              <a:t>application clé d’</a:t>
            </a:r>
            <a:r>
              <a:rPr lang="fr-BE" sz="7200" dirty="0" err="1" smtClean="0">
                <a:sym typeface="Wingdings"/>
              </a:rPr>
              <a:t>hondt</a:t>
            </a:r>
            <a:endParaRPr lang="fr-BE" sz="7200" dirty="0" smtClean="0">
              <a:sym typeface="Wingdings"/>
            </a:endParaRPr>
          </a:p>
          <a:p>
            <a:pPr marL="1608138" lvl="4" indent="-173038">
              <a:buFont typeface="Wingdings" pitchFamily="2" charset="2"/>
              <a:buChar char="§"/>
              <a:tabLst>
                <a:tab pos="1608138" algn="l"/>
              </a:tabLst>
              <a:defRPr/>
            </a:pPr>
            <a:r>
              <a:rPr lang="fr-BE" sz="7200" dirty="0" smtClean="0">
                <a:sym typeface="Wingdings"/>
              </a:rPr>
              <a:t>nombre en fonction des statuts</a:t>
            </a:r>
          </a:p>
          <a:p>
            <a:pPr lvl="3">
              <a:buFont typeface="Wingdings" pitchFamily="2" charset="2"/>
              <a:buChar char="§"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646386"/>
            <a:ext cx="7868120" cy="2691821"/>
          </a:xfrm>
        </p:spPr>
        <p:txBody>
          <a:bodyPr>
            <a:normAutofit fontScale="25000" lnSpcReduction="20000"/>
          </a:bodyPr>
          <a:lstStyle/>
          <a:p>
            <a:pPr lvl="3">
              <a:buFont typeface="Courier New" pitchFamily="49" charset="0"/>
              <a:buChar char="o"/>
            </a:pPr>
            <a:endParaRPr lang="fr-FR" sz="9600" dirty="0" smtClean="0">
              <a:ea typeface="Geneva"/>
            </a:endParaRPr>
          </a:p>
          <a:p>
            <a:pPr marL="971550" lvl="1" indent="-457200" algn="ctr">
              <a:buNone/>
              <a:defRPr/>
            </a:pPr>
            <a:r>
              <a:rPr lang="fr-FR" sz="9600" b="1" dirty="0" smtClean="0">
                <a:ea typeface="Geneva" charset="-128"/>
              </a:rPr>
              <a:t>Les délégués à l’AG</a:t>
            </a:r>
          </a:p>
          <a:p>
            <a:pPr marL="971550" lvl="1" indent="-457200">
              <a:buFont typeface="Courier New" pitchFamily="49" charset="0"/>
              <a:buChar char="o"/>
              <a:defRPr/>
            </a:pPr>
            <a:endParaRPr lang="fr-FR" sz="2200" dirty="0" smtClean="0">
              <a:ea typeface="Geneva" charset="-128"/>
            </a:endParaRPr>
          </a:p>
          <a:p>
            <a:pPr marL="971550" lvl="1" indent="-457200">
              <a:buNone/>
              <a:defRPr/>
            </a:pPr>
            <a:r>
              <a:rPr lang="fr-FR" sz="7200" dirty="0" smtClean="0">
                <a:ea typeface="Geneva" charset="-128"/>
              </a:rPr>
              <a:t> De nouveaux délégués seront désignés</a:t>
            </a:r>
          </a:p>
          <a:p>
            <a:pPr lvl="2">
              <a:buNone/>
              <a:defRPr/>
            </a:pPr>
            <a:endParaRPr lang="fr-BE" sz="7200" i="1" dirty="0" smtClean="0"/>
          </a:p>
          <a:p>
            <a:pPr lvl="2">
              <a:buNone/>
              <a:defRPr/>
            </a:pPr>
            <a:r>
              <a:rPr lang="fr-BE" sz="7200" i="1" dirty="0" smtClean="0"/>
              <a:t>Association de projet :  aucun délégué</a:t>
            </a:r>
          </a:p>
          <a:p>
            <a:pPr lvl="2">
              <a:buNone/>
              <a:defRPr/>
            </a:pPr>
            <a:endParaRPr lang="fr-BE" sz="7200" i="1" dirty="0" smtClean="0"/>
          </a:p>
          <a:p>
            <a:pPr lvl="2">
              <a:buNone/>
              <a:defRPr/>
            </a:pPr>
            <a:endParaRPr lang="fr-BE" sz="7200" i="1" dirty="0" smtClean="0"/>
          </a:p>
          <a:p>
            <a:pPr lvl="2">
              <a:buNone/>
              <a:defRPr/>
            </a:pPr>
            <a:r>
              <a:rPr lang="fr-BE" sz="7200" i="1" dirty="0" smtClean="0"/>
              <a:t>Chapitre XII:</a:t>
            </a:r>
          </a:p>
          <a:p>
            <a:pPr lvl="2">
              <a:buNone/>
              <a:defRPr/>
            </a:pPr>
            <a:endParaRPr lang="fr-BE" sz="7200" i="1" dirty="0" smtClean="0"/>
          </a:p>
          <a:p>
            <a:pPr marL="1441450" lvl="2" indent="292100">
              <a:buFont typeface="Wingdings" pitchFamily="2" charset="2"/>
              <a:buChar char="§"/>
              <a:tabLst>
                <a:tab pos="1260475" algn="l"/>
              </a:tabLst>
              <a:defRPr/>
            </a:pPr>
            <a:r>
              <a:rPr lang="fr-BE" sz="7200" dirty="0" smtClean="0"/>
              <a:t>scrutin secret et en un seul tour, chaque conseiller disposant d'une voix( application art. 27 §6 loi CPAS) -</a:t>
            </a:r>
          </a:p>
          <a:p>
            <a:pPr lvl="3">
              <a:buFont typeface="Wingdings" pitchFamily="2" charset="2"/>
              <a:buChar char="§"/>
              <a:defRPr/>
            </a:pPr>
            <a:r>
              <a:rPr lang="fr-BE" sz="7200" dirty="0" smtClean="0"/>
              <a:t>nombre en fonction des statuts</a:t>
            </a:r>
          </a:p>
          <a:p>
            <a:pPr lvl="3">
              <a:buFont typeface="Wingdings" pitchFamily="2" charset="2"/>
              <a:buChar char="§"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Font typeface="Wingdings" pitchFamily="2" charset="2"/>
              <a:buChar char="§"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marL="0"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 </a:t>
            </a:r>
            <a:endParaRPr lang="fr-FR" sz="24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Situation pendant la période transitoire [3 </a:t>
            </a:r>
            <a:r>
              <a:rPr lang="fr-FR" sz="1600" i="1" dirty="0" err="1" smtClean="0">
                <a:latin typeface="Arial" pitchFamily="34" charset="0"/>
                <a:ea typeface="Geneva"/>
                <a:cs typeface="Arial" pitchFamily="34" charset="0"/>
              </a:rPr>
              <a:t>déc</a:t>
            </a:r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- AG juin</a:t>
            </a:r>
            <a:r>
              <a:rPr lang="fr-FR" i="1" dirty="0" smtClean="0">
                <a:latin typeface="Arial" pitchFamily="34" charset="0"/>
                <a:ea typeface="Geneva"/>
                <a:cs typeface="Arial" pitchFamily="34" charset="0"/>
              </a:rPr>
              <a:t>]</a:t>
            </a:r>
          </a:p>
          <a:p>
            <a:pPr lvl="2"/>
            <a:endParaRPr lang="fr-FR" i="1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3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 algn="ctr"/>
            <a:r>
              <a:rPr lang="fr-FR" u="sng" dirty="0" smtClean="0">
                <a:latin typeface="Arial" pitchFamily="34" charset="0"/>
                <a:ea typeface="Geneva"/>
                <a:cs typeface="Arial" pitchFamily="34" charset="0"/>
              </a:rPr>
              <a:t>Principe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: démission de plein droit des conseillers non réélus</a:t>
            </a:r>
            <a:endParaRPr lang="de-DE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4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4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Pour les communaux : au 3 décembre</a:t>
            </a:r>
          </a:p>
          <a:p>
            <a:pPr lvl="4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4"/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Pour les CPAS:  lors de l’installation en janvier 2019</a:t>
            </a:r>
          </a:p>
          <a:p>
            <a:pPr lvl="4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/>
            <a:endParaRPr lang="fr-FR" u="sng" dirty="0" smtClean="0">
              <a:latin typeface="Arial" pitchFamily="34" charset="0"/>
              <a:ea typeface="Genev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Font typeface="Wingdings" pitchFamily="2" charset="2"/>
              <a:buChar char="§"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 </a:t>
            </a:r>
            <a:endParaRPr lang="fr-FR" sz="20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Situation pendant la période transitoire [3 </a:t>
            </a:r>
            <a:r>
              <a:rPr lang="fr-FR" sz="1600" i="1" dirty="0" err="1" smtClean="0">
                <a:latin typeface="Arial" pitchFamily="34" charset="0"/>
                <a:ea typeface="Geneva"/>
                <a:cs typeface="Arial" pitchFamily="34" charset="0"/>
              </a:rPr>
              <a:t>déc</a:t>
            </a:r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- AG juin]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3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/>
            <a:r>
              <a:rPr lang="fr-FR" u="sng" dirty="0" smtClean="0">
                <a:latin typeface="Arial" pitchFamily="34" charset="0"/>
                <a:ea typeface="Geneva"/>
                <a:cs typeface="Arial" pitchFamily="34" charset="0"/>
              </a:rPr>
              <a:t>Solution </a:t>
            </a:r>
            <a:r>
              <a:rPr lang="fr-FR" dirty="0" smtClean="0">
                <a:latin typeface="Arial" pitchFamily="34" charset="0"/>
                <a:ea typeface="Geneva"/>
                <a:cs typeface="Arial" pitchFamily="34" charset="0"/>
              </a:rPr>
              <a:t>: cooptation par le conseil d’administration de nouveaux administrateurs</a:t>
            </a:r>
          </a:p>
          <a:p>
            <a:pPr lvl="1"/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/>
            <a:r>
              <a:rPr lang="fr-FR" dirty="0" smtClean="0">
                <a:latin typeface="Arial" pitchFamily="34" charset="0"/>
                <a:ea typeface="Geneva"/>
                <a:cs typeface="Arial" pitchFamily="34" charset="0"/>
                <a:sym typeface="Webdings" pitchFamily="18" charset="2"/>
              </a:rPr>
              <a:t>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	La cooptation des administrateurs se fait sur base du résultat du 	calcul de la clé d’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Hondt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applicable pour la mandature 2012-	2018.</a:t>
            </a:r>
            <a:endParaRPr lang="fr-FR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2019)</a:t>
            </a:r>
          </a:p>
          <a:p>
            <a:pPr lvl="2" algn="ctr"/>
            <a:endParaRPr lang="fr-FR" sz="2000" i="1" dirty="0" smtClean="0">
              <a:ea typeface="Geneva"/>
            </a:endParaRPr>
          </a:p>
          <a:p>
            <a:pPr>
              <a:buNone/>
            </a:pPr>
            <a:r>
              <a:rPr lang="fr-BE" sz="2000" dirty="0" smtClean="0"/>
              <a:t>Principe général: </a:t>
            </a:r>
          </a:p>
          <a:p>
            <a:pPr>
              <a:buNone/>
            </a:pPr>
            <a:r>
              <a:rPr lang="fr-BE" sz="2000" dirty="0" smtClean="0"/>
              <a:t>	</a:t>
            </a:r>
          </a:p>
          <a:p>
            <a:pPr lvl="1" algn="just"/>
            <a:r>
              <a:rPr lang="fr-BE" sz="2000" dirty="0" smtClean="0"/>
              <a:t>composition du conseil d’administration à la proportionnelle du conseil conformément aux </a:t>
            </a:r>
            <a:r>
              <a:rPr lang="fr-BE" sz="2000" u="sng" dirty="0" smtClean="0"/>
              <a:t>articles 167 et 168 du Code électoral </a:t>
            </a:r>
            <a:r>
              <a:rPr lang="fr-BE" sz="2000" dirty="0" smtClean="0"/>
              <a:t>compte tenu </a:t>
            </a:r>
            <a:r>
              <a:rPr lang="fr-FR" sz="2000" dirty="0" smtClean="0"/>
              <a:t>des </a:t>
            </a:r>
            <a:r>
              <a:rPr lang="fr-FR" sz="2000" u="sng" dirty="0" smtClean="0"/>
              <a:t>déclarations facultatives d’apparentement </a:t>
            </a:r>
            <a:r>
              <a:rPr lang="fr-FR" sz="2000" dirty="0" smtClean="0"/>
              <a:t>ou de regroupement</a:t>
            </a:r>
            <a:endParaRPr lang="fr-BE" sz="2000" dirty="0" smtClean="0"/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54182" y="205979"/>
            <a:ext cx="7868120" cy="857250"/>
          </a:xfrm>
        </p:spPr>
        <p:txBody>
          <a:bodyPr>
            <a:normAutofit/>
          </a:bodyPr>
          <a:lstStyle/>
          <a:p>
            <a:pPr algn="ctr"/>
            <a:r>
              <a:rPr lang="fr-FR" sz="1600" dirty="0" smtClean="0">
                <a:ea typeface="Geneva" charset="-128"/>
              </a:rPr>
              <a:t>Installation des organes des </a:t>
            </a: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/>
            </a:r>
            <a:br>
              <a:rPr lang="fr-FR" sz="1600" dirty="0" smtClean="0">
                <a:ea typeface="Geneva" charset="-128"/>
              </a:rPr>
            </a:br>
            <a:r>
              <a:rPr lang="fr-FR" sz="1600" dirty="0" err="1" smtClean="0">
                <a:ea typeface="Geneva" charset="-128"/>
              </a:rPr>
              <a:t>Paralocaux</a:t>
            </a:r>
            <a:r>
              <a:rPr lang="fr-FR" sz="1600" dirty="0" smtClean="0">
                <a:ea typeface="Geneva" charset="-128"/>
              </a:rPr>
              <a:t> comprenant plusieurs communes/provinces / CPAS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Courier New" pitchFamily="49" charset="0"/>
              <a:buChar char="o"/>
            </a:pPr>
            <a:endParaRPr lang="fr-FR" sz="2000" dirty="0" smtClean="0">
              <a:ea typeface="Geneva"/>
            </a:endParaRPr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 lvl="3">
              <a:buNone/>
              <a:defRPr/>
            </a:pPr>
            <a:endParaRPr lang="fr-BE" sz="2200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993228" y="832813"/>
            <a:ext cx="775663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000" dirty="0" smtClean="0">
              <a:ea typeface="Geneva"/>
            </a:endParaRPr>
          </a:p>
          <a:p>
            <a:pPr lvl="2" algn="ctr"/>
            <a:r>
              <a:rPr lang="fr-FR" sz="2400" b="1" dirty="0" smtClean="0">
                <a:latin typeface="Arial" pitchFamily="34" charset="0"/>
                <a:ea typeface="Geneva"/>
                <a:cs typeface="Arial" pitchFamily="34" charset="0"/>
              </a:rPr>
              <a:t>Les administrateurs</a:t>
            </a:r>
          </a:p>
          <a:p>
            <a:pPr lvl="2" algn="ctr"/>
            <a:r>
              <a:rPr lang="fr-FR" sz="1600" i="1" dirty="0" smtClean="0">
                <a:latin typeface="Arial" pitchFamily="34" charset="0"/>
                <a:ea typeface="Geneva"/>
                <a:cs typeface="Arial" pitchFamily="34" charset="0"/>
              </a:rPr>
              <a:t>( Renouvellement lors de l’AG de 2019)</a:t>
            </a:r>
          </a:p>
          <a:p>
            <a:pPr lvl="3" algn="ctr"/>
            <a:endParaRPr lang="fr-FR" i="1" dirty="0" smtClean="0">
              <a:latin typeface="Arial" pitchFamily="34" charset="0"/>
              <a:ea typeface="Geneva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BE" dirty="0" smtClean="0">
                <a:latin typeface="Arial" pitchFamily="34" charset="0"/>
                <a:cs typeface="Arial" pitchFamily="34" charset="0"/>
              </a:rPr>
              <a:t>pour déterminer les compositions politiques des conseils d’administration, il faut donc au préalable déterminer les apparentements</a:t>
            </a:r>
          </a:p>
          <a:p>
            <a:pPr lvl="1">
              <a:buFont typeface="Wingdings" pitchFamily="2" charset="2"/>
              <a:buChar char="§"/>
            </a:pPr>
            <a:endParaRPr lang="fr-BE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BE" dirty="0" smtClean="0">
                <a:latin typeface="Arial" pitchFamily="34" charset="0"/>
                <a:cs typeface="Arial" pitchFamily="34" charset="0"/>
              </a:rPr>
              <a:t>Comment: </a:t>
            </a:r>
          </a:p>
          <a:p>
            <a:pPr lvl="1"/>
            <a:endParaRPr lang="fr-BE" dirty="0" smtClean="0">
              <a:latin typeface="Arial" pitchFamily="34" charset="0"/>
              <a:cs typeface="Arial" pitchFamily="34" charset="0"/>
            </a:endParaRPr>
          </a:p>
          <a:p>
            <a:pPr marL="1166813" lvl="1" indent="-95250">
              <a:buBlip>
                <a:blip r:embed="rId2"/>
              </a:buBlip>
            </a:pPr>
            <a:r>
              <a:rPr lang="fr-BE" dirty="0" smtClean="0">
                <a:latin typeface="Arial" pitchFamily="34" charset="0"/>
                <a:cs typeface="Arial" pitchFamily="34" charset="0"/>
              </a:rPr>
              <a:t>		déclaration d’apparentement par les élus</a:t>
            </a:r>
          </a:p>
          <a:p>
            <a:pPr>
              <a:buFont typeface="Wingdings" pitchFamily="2" charset="2"/>
              <a:buChar char="§"/>
            </a:pPr>
            <a:endParaRPr lang="fr-BE" sz="2000" dirty="0" smtClean="0"/>
          </a:p>
          <a:p>
            <a:pPr lvl="1" algn="just">
              <a:buFont typeface="Wingdings" pitchFamily="2" charset="2"/>
              <a:buChar char="§"/>
            </a:pPr>
            <a:endParaRPr lang="fr-BE" sz="2000" dirty="0" smtClean="0"/>
          </a:p>
          <a:p>
            <a:pPr lvl="2" algn="ctr"/>
            <a:r>
              <a:rPr lang="fr-FR" sz="2000" i="1" dirty="0" smtClean="0">
                <a:ea typeface="Geneva"/>
              </a:rPr>
              <a:t>  </a:t>
            </a:r>
          </a:p>
          <a:p>
            <a:pPr lvl="2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  <a:p>
            <a:pPr lvl="1"/>
            <a:endParaRPr lang="fr-FR" sz="2000" dirty="0" smtClean="0">
              <a:ea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1078</TotalTime>
  <Words>1021</Words>
  <Application>Microsoft Office PowerPoint</Application>
  <PresentationFormat>Affichage à l'écran (16:9)</PresentationFormat>
  <Paragraphs>558</Paragraphs>
  <Slides>29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Diapositive 1</vt:lpstr>
      <vt:lpstr>INSTALLATION DES ORGANES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Diapositive 13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plusieurs communes/provinces / CPAS</vt:lpstr>
      <vt:lpstr>Installation des organes des paralocaux Paralocaux comprenant un seul associé</vt:lpstr>
      <vt:lpstr>Installation des organes des paralocaux Paralocaux comprenant un seul associé</vt:lpstr>
      <vt:lpstr>Installation des organes des paralocaux Paralocaux comprenant un seul associé</vt:lpstr>
      <vt:lpstr>Installation des organes des paralocaux Paralocaux comprenant un seul associé</vt:lpstr>
      <vt:lpstr>Installation des organes des paralocaux Paralocaux comprenant un seul associé</vt:lpstr>
      <vt:lpstr>Installation des organes des paralocaux Paralocaux comprenant un seul associé</vt:lpstr>
      <vt:lpstr>LES OUTILS</vt:lpstr>
      <vt:lpstr>LES OUTILS</vt:lpstr>
      <vt:lpstr>Diapositive 29</vt:lpstr>
    </vt:vector>
  </TitlesOfParts>
  <Company>Service public de Wallonie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Jean-Sébastien Cornélis</dc:creator>
  <cp:lastModifiedBy>DGO5 - Hubert LECHAT</cp:lastModifiedBy>
  <cp:revision>61</cp:revision>
  <dcterms:created xsi:type="dcterms:W3CDTF">2017-06-20T09:48:45Z</dcterms:created>
  <dcterms:modified xsi:type="dcterms:W3CDTF">2018-10-23T14:38:21Z</dcterms:modified>
</cp:coreProperties>
</file>